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  <p:sldMasterId id="214748365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992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416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65" roundtripDataSignature="AMtx7mhREC4bZ4X73yVBal1K09715P4e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926910-B801-4425-AE4F-78D0FBE8715B}">
  <a:tblStyle styleId="{A5926910-B801-4425-AE4F-78D0FBE8715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D44D0DB7-043B-43DE-AECC-6AEEB5D1477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992" orient="horz"/>
        <p:guide pos="3840"/>
        <p:guide pos="141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65" Type="http://customschemas.google.com/relationships/presentationmetadata" Target="meta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hexcel.com/user_area/content_media/raw/AS4_HexTow_DataSheet.pdf" TargetMode="External"/><Relationship Id="rId3" Type="http://schemas.openxmlformats.org/officeDocument/2006/relationships/hyperlink" Target="https://en.wikipedia.org/wiki/Specific_strength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Lisa</a:t>
            </a:r>
            <a:endParaRPr/>
          </a:p>
        </p:txBody>
      </p:sp>
      <p:sp>
        <p:nvSpPr>
          <p:cNvPr id="125" name="Google Shape;12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b6839aa6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fb6839aa6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748193315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f748193315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f748193315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748193315_1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f748193315_1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Plain weave is stiff, and suited for frames and otherwise rigid structures.</a:t>
            </a:r>
            <a:br>
              <a:rPr lang="en-US"/>
            </a:br>
            <a:r>
              <a:rPr lang="en-US" sz="1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properties of a carbon fiber part are close to that of steel and the weight is close to that of plastic. </a:t>
            </a:r>
            <a:br>
              <a:rPr lang="en-US" sz="1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lang="en-US" sz="1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CF Strength resource:</a:t>
            </a:r>
            <a:endParaRPr sz="1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2"/>
              </a:rPr>
              <a:t>https://www.hexcel.com/user_area/content_media/raw/AS4_HexTow_DataSheet.pdf</a:t>
            </a:r>
            <a:br>
              <a:rPr lang="en-US" sz="1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br>
              <a:rPr lang="en-US" sz="1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-US" sz="1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Overall Strength resource:</a:t>
            </a:r>
            <a:br>
              <a:rPr lang="en-US" sz="1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-US" sz="10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https://en.wikipedia.org/wiki/Specific_strength</a:t>
            </a:r>
            <a:r>
              <a:rPr lang="en-US" sz="10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f748193315_1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748193315_1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f748193315_1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gf748193315_1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f748193315_1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f748193315_1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gf748193315_1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748193315_1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f748193315_1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f748193315_1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748193315_1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f748193315_1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f748193315_1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04c837e54c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104c837e54c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104c837e54c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63ee35e06_0_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f63ee35e06_0_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goal of the thrust system was to get the max out our flight time, while having enough of a power overhead to lift cargo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also wanted this system to be easy on the budget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diagram</a:t>
            </a:r>
            <a:endParaRPr/>
          </a:p>
        </p:txBody>
      </p:sp>
      <p:sp>
        <p:nvSpPr>
          <p:cNvPr id="290" name="Google Shape;290;gf63ee35e06_0_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63ee35e06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f63ee35e06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First up is our battery for the drone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 be easy on our budget we used the Tattu R-lines that I use for my racing drones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These are lithium polymer batteries, with a decent energy density and excellent ability to dish out that energy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These are specifically 6, 1300 milli-amp hours cells that put out 25 volts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They weigh in at 220 grams each and we can run multiple in parallel to increase our energy capacity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we had more time and budget we would build custom Lithium-Ion batteries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These have higher energy density at the trade off of lower amp draw, but should still be sufficient for our drone</a:t>
            </a:r>
            <a:endParaRPr/>
          </a:p>
        </p:txBody>
      </p:sp>
      <p:sp>
        <p:nvSpPr>
          <p:cNvPr id="299" name="Google Shape;299;gf63ee35e06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Lisa</a:t>
            </a:r>
            <a:endParaRPr/>
          </a:p>
        </p:txBody>
      </p:sp>
      <p:sp>
        <p:nvSpPr>
          <p:cNvPr id="132" name="Google Shape;13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f63ee35e06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gf63ee35e06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next variable are the size of our motors and the length and number of blades on our propeller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specifically tested with the T-Motor brand of motors since they have an excellent range of all the standard sizes of motors and their excellent build quality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motors listed are sized by the first two digits being the diameter of the stator in mm, and the last two digits being the height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the prop length we have a range from 5-8 inches, and two blade and three blade configurations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of course all of these parts have their own weight that will be included in the flight time calculation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Using all these variable i made 64 flight time calculations and was able to draw some conclusions from that data</a:t>
            </a:r>
            <a:endParaRPr/>
          </a:p>
        </p:txBody>
      </p:sp>
      <p:sp>
        <p:nvSpPr>
          <p:cNvPr id="308" name="Google Shape;308;gf63ee35e06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f63ee35e06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f63ee35e06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eCalc was the tool I used to help determine what the best setup for our drone would be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tools allows you select the components and specifications of the drone. And it will calculate the flight time for you</a:t>
            </a:r>
            <a:endParaRPr/>
          </a:p>
        </p:txBody>
      </p:sp>
      <p:sp>
        <p:nvSpPr>
          <p:cNvPr id="319" name="Google Shape;319;gf63ee35e06_0_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b6839aa6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fb6839aa6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7" name="Google Shape;327;gfb6839aa6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b17167ace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fb17167ace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Next we have a heat map our configurations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From the data i was able to conclude that as propeller length increased, the overall efficiency increased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amount of this increase was higher for the larger motors than the smaller ones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also held true as we increased the weight of the drone with more batteries.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is because the larger motors have more torque to overcome the greater resistances when compared to the smaller ones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There are also diminishing returns on flight time as we add more batteries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However, we never reach a point where the largest motor becomes more efficient</a:t>
            </a:r>
            <a:endParaRPr/>
          </a:p>
        </p:txBody>
      </p:sp>
      <p:sp>
        <p:nvSpPr>
          <p:cNvPr id="341" name="Google Shape;341;gfb17167ace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63ee35e06_0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f63ee35e06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From this data i had to them make my final decisions on components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the motor i went with the 2407, the second largest motor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This motor will give us a long flight time and enough power to lift additional weight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went with 2 batteries for our build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were able to meet our flight time requirements with just 2 and because of the diminishing returns and the effects on the space and balance of the drone we saw no reason to add more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And finally the 8in 2 blade prop was the most efficient being the largest prop we tested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reason why we didn’t test a larger prop was because of the scarce availbility of larger props and props often break meaning you’ll have to be able to get more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Also the next more available prop being a 12 inch means the scale of the drone would become too large and not portable enough for SAR teams</a:t>
            </a:r>
            <a:endParaRPr/>
          </a:p>
        </p:txBody>
      </p:sp>
      <p:sp>
        <p:nvSpPr>
          <p:cNvPr id="350" name="Google Shape;350;gf63ee35e06_0_1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63ee35e06_0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f63ee35e06_0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final piece of the puzzle is the ESC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Our ESC must be rated high enouogh to deliver power to our motors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It must be capable of the 25V our batteries put out while also being able to handle the max output of our motors which calculated by eCalc was about 60 amps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 also decided to use a 4-in-1 ESC over individual ones because of the weight savings of this board, and the fact that it will also act as a power distribution board as well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only downside of a 4-in-1 is if you have an issue with an ESC, you must replace all 4 of them</a:t>
            </a:r>
            <a:endParaRPr/>
          </a:p>
        </p:txBody>
      </p:sp>
      <p:sp>
        <p:nvSpPr>
          <p:cNvPr id="364" name="Google Shape;364;gf63ee35e06_0_2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02e5d6f3c4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g102e5d6f3c4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4" name="Google Shape;374;g102e5d6f3c4_2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9bdd6a743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f9bdd6a743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Speaking: Chris, Moises, Lisa</a:t>
            </a:r>
            <a:endParaRPr/>
          </a:p>
        </p:txBody>
      </p:sp>
      <p:sp>
        <p:nvSpPr>
          <p:cNvPr id="383" name="Google Shape;383;gf9bdd6a743_0_4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9bdd6a743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gf9bdd6a743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b5f1da650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Split into the beginning of each system?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Specify that UI needs internet and not drone</a:t>
            </a:r>
            <a:endParaRPr/>
          </a:p>
        </p:txBody>
      </p:sp>
      <p:sp>
        <p:nvSpPr>
          <p:cNvPr id="403" name="Google Shape;403;gcb5f1da650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Lisa; expand second bullet point verbally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ae1521c55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gfae1521c55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GCS</a:t>
            </a:r>
            <a:endParaRPr/>
          </a:p>
        </p:txBody>
      </p:sp>
      <p:sp>
        <p:nvSpPr>
          <p:cNvPr id="411" name="Google Shape;411;gfae1521c55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f63ee35e06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f63ee35e06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Speaking: Moises (mention that it runs on FLASK backend)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gf63ee35e06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ae1521c55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gfae1521c55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gfae1521c55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cb5f1da650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cb5f1da650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How’s this draft look, Moises?</a:t>
            </a:r>
            <a:endParaRPr/>
          </a:p>
        </p:txBody>
      </p:sp>
      <p:sp>
        <p:nvSpPr>
          <p:cNvPr id="442" name="Google Shape;442;gcb5f1da650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9df2e7e8a_1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f9df2e7e8a_1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Speaking: Chris</a:t>
            </a:r>
            <a:endParaRPr/>
          </a:p>
        </p:txBody>
      </p:sp>
      <p:sp>
        <p:nvSpPr>
          <p:cNvPr id="452" name="Google Shape;452;gf9df2e7e8a_1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748193315_4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f748193315_4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Speaking: Chris</a:t>
            </a:r>
            <a:endParaRPr/>
          </a:p>
        </p:txBody>
      </p:sp>
      <p:sp>
        <p:nvSpPr>
          <p:cNvPr id="462" name="Google Shape;462;gf748193315_4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02e5d6f3c4_4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0" name="Google Shape;470;g102e5d6f3c4_4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Speaking: Chris</a:t>
            </a:r>
            <a:endParaRPr/>
          </a:p>
        </p:txBody>
      </p:sp>
      <p:sp>
        <p:nvSpPr>
          <p:cNvPr id="471" name="Google Shape;471;g102e5d6f3c4_4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b17167ace_4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gfb17167ace_4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Speaking: Chris</a:t>
            </a:r>
            <a:endParaRPr/>
          </a:p>
        </p:txBody>
      </p:sp>
      <p:sp>
        <p:nvSpPr>
          <p:cNvPr id="480" name="Google Shape;480;gfb17167ace_4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748193315_3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f748193315_3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Speaking: Lisa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Also, I abbreviated “mow the lawn” to “MTL” to allow for more space</a:t>
            </a:r>
            <a:endParaRPr/>
          </a:p>
        </p:txBody>
      </p:sp>
      <p:sp>
        <p:nvSpPr>
          <p:cNvPr id="492" name="Google Shape;492;gf748193315_3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9df2e7e8a_1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0" name="Google Shape;500;gf9df2e7e8a_1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Speaking: Lisa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Also, I abbreviated “mow the lawn” to “MTL” to allow for more space</a:t>
            </a:r>
            <a:endParaRPr/>
          </a:p>
        </p:txBody>
      </p:sp>
      <p:sp>
        <p:nvSpPr>
          <p:cNvPr id="501" name="Google Shape;501;gf9df2e7e8a_1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2e5d6f1fb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Lisa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g102e5d6f1fb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f9bdd6a743_0_1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2" name="Google Shape;512;gf9bdd6a743_0_1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Speaking: Josh</a:t>
            </a:r>
            <a:endParaRPr/>
          </a:p>
        </p:txBody>
      </p:sp>
      <p:sp>
        <p:nvSpPr>
          <p:cNvPr id="513" name="Google Shape;513;gf9bdd6a743_0_1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9bdd6a743_0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Whoever put this picture here - it’s honestly hilarious.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System diagram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Onboard vs Offboard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Component Selection</a:t>
            </a:r>
            <a:endParaRPr/>
          </a:p>
        </p:txBody>
      </p:sp>
      <p:sp>
        <p:nvSpPr>
          <p:cNvPr id="521" name="Google Shape;521;gf9bdd6a743_0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b5f1da650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Speaking: Josh</a:t>
            </a:r>
            <a:endParaRPr/>
          </a:p>
        </p:txBody>
      </p:sp>
      <p:sp>
        <p:nvSpPr>
          <p:cNvPr id="530" name="Google Shape;530;gcb5f1da650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fb2514ef0e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fb2514ef0e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Speaking: Josh</a:t>
            </a:r>
            <a:endParaRPr/>
          </a:p>
        </p:txBody>
      </p:sp>
      <p:sp>
        <p:nvSpPr>
          <p:cNvPr id="538" name="Google Shape;538;gfb2514ef0e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fb2514ef0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7" name="Google Shape;547;gfb2514ef0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Speaking: Josh</a:t>
            </a:r>
            <a:endParaRPr/>
          </a:p>
        </p:txBody>
      </p:sp>
      <p:sp>
        <p:nvSpPr>
          <p:cNvPr id="548" name="Google Shape;548;gfb2514ef0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9df2e7e8a_1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f9df2e7e8a_1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Speaking: Josh</a:t>
            </a:r>
            <a:endParaRPr/>
          </a:p>
        </p:txBody>
      </p:sp>
      <p:sp>
        <p:nvSpPr>
          <p:cNvPr id="557" name="Google Shape;557;gf9df2e7e8a_1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fab476527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fab476527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Speaking: Josh</a:t>
            </a:r>
            <a:endParaRPr/>
          </a:p>
        </p:txBody>
      </p:sp>
      <p:sp>
        <p:nvSpPr>
          <p:cNvPr id="566" name="Google Shape;566;gfab4765279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fab4765279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fab4765279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Speaking: Josh</a:t>
            </a:r>
            <a:endParaRPr/>
          </a:p>
        </p:txBody>
      </p:sp>
      <p:sp>
        <p:nvSpPr>
          <p:cNvPr id="580" name="Google Shape;580;gfab4765279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fab4765279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fab4765279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Speaking: Josh</a:t>
            </a:r>
            <a:endParaRPr/>
          </a:p>
        </p:txBody>
      </p:sp>
      <p:sp>
        <p:nvSpPr>
          <p:cNvPr id="593" name="Google Shape;593;gfab4765279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f9df2e7e8a_1_1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0" name="Google Shape;600;gf9df2e7e8a_1_1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2e5d6f1fb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Lisa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5" name="Google Shape;155;g102e5d6f1fb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02e5d6f3c4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8" name="Google Shape;608;g102e5d6f3c4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f9bdd6a743_0_2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Github jira etc</a:t>
            </a:r>
            <a:endParaRPr/>
          </a:p>
        </p:txBody>
      </p:sp>
      <p:sp>
        <p:nvSpPr>
          <p:cNvPr id="616" name="Google Shape;616;gf9bdd6a743_0_2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f748193315_1_1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Github jira etc</a:t>
            </a:r>
            <a:endParaRPr/>
          </a:p>
        </p:txBody>
      </p:sp>
      <p:sp>
        <p:nvSpPr>
          <p:cNvPr id="627" name="Google Shape;627;gf748193315_1_1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02e5d6f1fb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Github jira etc</a:t>
            </a:r>
            <a:endParaRPr/>
          </a:p>
        </p:txBody>
      </p:sp>
      <p:sp>
        <p:nvSpPr>
          <p:cNvPr id="636" name="Google Shape;636;g102e5d6f1fb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f63ee35e06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Lisa</a:t>
            </a:r>
            <a:endParaRPr/>
          </a:p>
        </p:txBody>
      </p:sp>
      <p:sp>
        <p:nvSpPr>
          <p:cNvPr id="644" name="Google Shape;644;gf63ee35e06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f9bdd6a743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Lisa</a:t>
            </a:r>
            <a:endParaRPr/>
          </a:p>
        </p:txBody>
      </p:sp>
      <p:sp>
        <p:nvSpPr>
          <p:cNvPr id="653" name="Google Shape;653;gf9bdd6a743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f748193315_1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64" name="Google Shape;664;gf748193315_1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f9bdd6a743_0_2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2" name="Google Shape;672;gf9bdd6a743_0_2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9bdd6a743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f9bdd6a743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Speaking: Nick, Joey</a:t>
            </a:r>
            <a:endParaRPr/>
          </a:p>
        </p:txBody>
      </p:sp>
      <p:sp>
        <p:nvSpPr>
          <p:cNvPr id="164" name="Google Shape;164;gf9bdd6a743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9bdd6a743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gf9bdd6a743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b5f1da650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Split into the beginning of each system?</a:t>
            </a:r>
            <a:endParaRPr/>
          </a:p>
        </p:txBody>
      </p:sp>
      <p:sp>
        <p:nvSpPr>
          <p:cNvPr id="184" name="Google Shape;184;gcb5f1da650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748193315_1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f748193315_1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6" name="Google Shape;16;p20"/>
          <p:cNvSpPr txBox="1"/>
          <p:nvPr>
            <p:ph idx="1" type="body"/>
          </p:nvPr>
        </p:nvSpPr>
        <p:spPr>
          <a:xfrm>
            <a:off x="3512343" y="5922140"/>
            <a:ext cx="5167313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3" type="body"/>
          </p:nvPr>
        </p:nvSpPr>
        <p:spPr>
          <a:xfrm>
            <a:off x="4038600" y="3608511"/>
            <a:ext cx="4114800" cy="518795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20"/>
          <p:cNvSpPr txBox="1"/>
          <p:nvPr>
            <p:ph type="title"/>
          </p:nvPr>
        </p:nvSpPr>
        <p:spPr>
          <a:xfrm>
            <a:off x="350836" y="2445633"/>
            <a:ext cx="11490325" cy="82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0"/>
          <p:cNvSpPr/>
          <p:nvPr>
            <p:ph idx="2" type="pic"/>
          </p:nvPr>
        </p:nvSpPr>
        <p:spPr>
          <a:xfrm>
            <a:off x="0" y="0"/>
            <a:ext cx="541655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30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" name="Google Shape;85;p30"/>
          <p:cNvSpPr txBox="1"/>
          <p:nvPr>
            <p:ph idx="1" type="body"/>
          </p:nvPr>
        </p:nvSpPr>
        <p:spPr>
          <a:xfrm>
            <a:off x="6096000" y="1661160"/>
            <a:ext cx="4646246" cy="2218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30"/>
          <p:cNvSpPr txBox="1"/>
          <p:nvPr/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30"/>
          <p:cNvSpPr txBox="1"/>
          <p:nvPr>
            <p:ph type="title"/>
          </p:nvPr>
        </p:nvSpPr>
        <p:spPr>
          <a:xfrm>
            <a:off x="6095999" y="612037"/>
            <a:ext cx="5897218" cy="88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30"/>
          <p:cNvSpPr/>
          <p:nvPr/>
        </p:nvSpPr>
        <p:spPr>
          <a:xfrm>
            <a:off x="6107044" y="6303963"/>
            <a:ext cx="3014980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and Table">
  <p:cSld name="Chart and Table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/>
          <p:nvPr>
            <p:ph type="title"/>
          </p:nvPr>
        </p:nvSpPr>
        <p:spPr>
          <a:xfrm>
            <a:off x="594519" y="767791"/>
            <a:ext cx="11002962" cy="82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5"/>
          <p:cNvSpPr txBox="1"/>
          <p:nvPr>
            <p:ph type="title"/>
          </p:nvPr>
        </p:nvSpPr>
        <p:spPr>
          <a:xfrm>
            <a:off x="4038600" y="4607137"/>
            <a:ext cx="4114800" cy="42148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5"/>
          <p:cNvSpPr txBox="1"/>
          <p:nvPr>
            <p:ph idx="1" type="body"/>
          </p:nvPr>
        </p:nvSpPr>
        <p:spPr>
          <a:xfrm>
            <a:off x="1478756" y="1569719"/>
            <a:ext cx="9234488" cy="2651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 txBox="1"/>
          <p:nvPr>
            <p:ph type="title"/>
          </p:nvPr>
        </p:nvSpPr>
        <p:spPr>
          <a:xfrm>
            <a:off x="7792279" y="365125"/>
            <a:ext cx="4018722" cy="5739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7"/>
          <p:cNvSpPr txBox="1"/>
          <p:nvPr>
            <p:ph idx="1" type="body"/>
          </p:nvPr>
        </p:nvSpPr>
        <p:spPr>
          <a:xfrm>
            <a:off x="7792279" y="1263841"/>
            <a:ext cx="4018722" cy="46363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27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27"/>
          <p:cNvSpPr/>
          <p:nvPr>
            <p:ph idx="2" type="pic"/>
          </p:nvPr>
        </p:nvSpPr>
        <p:spPr>
          <a:xfrm>
            <a:off x="736600" y="365125"/>
            <a:ext cx="2997200" cy="1781979"/>
          </a:xfrm>
          <a:prstGeom prst="rect">
            <a:avLst/>
          </a:prstGeom>
          <a:noFill/>
          <a:ln>
            <a:noFill/>
          </a:ln>
        </p:spPr>
      </p:sp>
      <p:sp>
        <p:nvSpPr>
          <p:cNvPr id="102" name="Google Shape;102;p27"/>
          <p:cNvSpPr/>
          <p:nvPr>
            <p:ph idx="3" type="pic"/>
          </p:nvPr>
        </p:nvSpPr>
        <p:spPr>
          <a:xfrm>
            <a:off x="4051300" y="365125"/>
            <a:ext cx="2997200" cy="1781979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7"/>
          <p:cNvSpPr/>
          <p:nvPr>
            <p:ph idx="4" type="pic"/>
          </p:nvPr>
        </p:nvSpPr>
        <p:spPr>
          <a:xfrm>
            <a:off x="736600" y="2422525"/>
            <a:ext cx="2997200" cy="1781979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27"/>
          <p:cNvSpPr/>
          <p:nvPr>
            <p:ph idx="5" type="pic"/>
          </p:nvPr>
        </p:nvSpPr>
        <p:spPr>
          <a:xfrm>
            <a:off x="4051300" y="2422525"/>
            <a:ext cx="2997200" cy="1781979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7"/>
          <p:cNvSpPr/>
          <p:nvPr>
            <p:ph idx="6" type="pic"/>
          </p:nvPr>
        </p:nvSpPr>
        <p:spPr>
          <a:xfrm>
            <a:off x="736600" y="4479925"/>
            <a:ext cx="2997200" cy="1781979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27"/>
          <p:cNvSpPr/>
          <p:nvPr>
            <p:ph idx="7" type="pic"/>
          </p:nvPr>
        </p:nvSpPr>
        <p:spPr>
          <a:xfrm>
            <a:off x="4051300" y="4479925"/>
            <a:ext cx="2997200" cy="1781979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7"/>
          <p:cNvSpPr/>
          <p:nvPr/>
        </p:nvSpPr>
        <p:spPr>
          <a:xfrm>
            <a:off x="7781678" y="6303963"/>
            <a:ext cx="3014980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chemeClr val="dk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512343" y="5922140"/>
            <a:ext cx="5167313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3" type="body"/>
          </p:nvPr>
        </p:nvSpPr>
        <p:spPr>
          <a:xfrm>
            <a:off x="4038600" y="3608511"/>
            <a:ext cx="4114800" cy="518795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type="title"/>
          </p:nvPr>
        </p:nvSpPr>
        <p:spPr>
          <a:xfrm>
            <a:off x="350836" y="2445633"/>
            <a:ext cx="11490325" cy="82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1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31"/>
          <p:cNvSpPr txBox="1"/>
          <p:nvPr>
            <p:ph type="title"/>
          </p:nvPr>
        </p:nvSpPr>
        <p:spPr>
          <a:xfrm>
            <a:off x="702365" y="1660810"/>
            <a:ext cx="10787270" cy="830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31"/>
          <p:cNvSpPr txBox="1"/>
          <p:nvPr>
            <p:ph idx="1" type="body"/>
          </p:nvPr>
        </p:nvSpPr>
        <p:spPr>
          <a:xfrm>
            <a:off x="3512343" y="5137992"/>
            <a:ext cx="5167313" cy="518795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31"/>
          <p:cNvSpPr txBox="1"/>
          <p:nvPr>
            <p:ph idx="3" type="body"/>
          </p:nvPr>
        </p:nvSpPr>
        <p:spPr>
          <a:xfrm>
            <a:off x="588194" y="3903126"/>
            <a:ext cx="3064668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31"/>
          <p:cNvSpPr txBox="1"/>
          <p:nvPr>
            <p:ph idx="4" type="body"/>
          </p:nvPr>
        </p:nvSpPr>
        <p:spPr>
          <a:xfrm>
            <a:off x="4563664" y="3893330"/>
            <a:ext cx="3064668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31"/>
          <p:cNvSpPr txBox="1"/>
          <p:nvPr>
            <p:ph idx="5" type="body"/>
          </p:nvPr>
        </p:nvSpPr>
        <p:spPr>
          <a:xfrm>
            <a:off x="8539138" y="3903126"/>
            <a:ext cx="3064668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31"/>
          <p:cNvSpPr/>
          <p:nvPr>
            <p:ph idx="6" type="clipArt"/>
          </p:nvPr>
        </p:nvSpPr>
        <p:spPr>
          <a:xfrm>
            <a:off x="1754768" y="3098985"/>
            <a:ext cx="731520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31"/>
          <p:cNvSpPr/>
          <p:nvPr>
            <p:ph idx="7" type="clipArt"/>
          </p:nvPr>
        </p:nvSpPr>
        <p:spPr>
          <a:xfrm>
            <a:off x="5730240" y="3098985"/>
            <a:ext cx="731520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31"/>
          <p:cNvSpPr/>
          <p:nvPr>
            <p:ph idx="8" type="clipArt"/>
          </p:nvPr>
        </p:nvSpPr>
        <p:spPr>
          <a:xfrm>
            <a:off x="9705712" y="3098985"/>
            <a:ext cx="731520" cy="7315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">
  <p:cSld name="Closing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2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32"/>
          <p:cNvSpPr txBox="1"/>
          <p:nvPr>
            <p:ph type="title"/>
          </p:nvPr>
        </p:nvSpPr>
        <p:spPr>
          <a:xfrm>
            <a:off x="702365" y="1660810"/>
            <a:ext cx="10787270" cy="8306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2"/>
          <p:cNvSpPr txBox="1"/>
          <p:nvPr>
            <p:ph idx="1" type="body"/>
          </p:nvPr>
        </p:nvSpPr>
        <p:spPr>
          <a:xfrm>
            <a:off x="3512343" y="5137992"/>
            <a:ext cx="5167313" cy="518795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2"/>
          <p:cNvSpPr txBox="1"/>
          <p:nvPr>
            <p:ph idx="3" type="body"/>
          </p:nvPr>
        </p:nvSpPr>
        <p:spPr>
          <a:xfrm>
            <a:off x="588194" y="3903126"/>
            <a:ext cx="3064668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2"/>
          <p:cNvSpPr txBox="1"/>
          <p:nvPr>
            <p:ph idx="4" type="body"/>
          </p:nvPr>
        </p:nvSpPr>
        <p:spPr>
          <a:xfrm>
            <a:off x="4563664" y="3893330"/>
            <a:ext cx="3064668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5" type="body"/>
          </p:nvPr>
        </p:nvSpPr>
        <p:spPr>
          <a:xfrm>
            <a:off x="8539138" y="3903126"/>
            <a:ext cx="3064668" cy="518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2"/>
          <p:cNvSpPr/>
          <p:nvPr>
            <p:ph idx="6" type="clipArt"/>
          </p:nvPr>
        </p:nvSpPr>
        <p:spPr>
          <a:xfrm>
            <a:off x="1754768" y="3098985"/>
            <a:ext cx="731520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32"/>
          <p:cNvSpPr/>
          <p:nvPr>
            <p:ph idx="7" type="clipArt"/>
          </p:nvPr>
        </p:nvSpPr>
        <p:spPr>
          <a:xfrm>
            <a:off x="5730240" y="3098985"/>
            <a:ext cx="731520" cy="73152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32"/>
          <p:cNvSpPr/>
          <p:nvPr>
            <p:ph idx="8" type="clipArt"/>
          </p:nvPr>
        </p:nvSpPr>
        <p:spPr>
          <a:xfrm>
            <a:off x="9705712" y="3098985"/>
            <a:ext cx="731520" cy="7315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dk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/>
          <p:nvPr>
            <p:ph idx="2" type="pic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1" name="Google Shape;31;p26"/>
          <p:cNvSpPr txBox="1"/>
          <p:nvPr>
            <p:ph type="title"/>
          </p:nvPr>
        </p:nvSpPr>
        <p:spPr>
          <a:xfrm>
            <a:off x="4038600" y="4607137"/>
            <a:ext cx="4114800" cy="42148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1" type="body"/>
          </p:nvPr>
        </p:nvSpPr>
        <p:spPr>
          <a:xfrm>
            <a:off x="1478756" y="1569719"/>
            <a:ext cx="9234488" cy="2651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>
            <p:ph idx="1" type="body"/>
          </p:nvPr>
        </p:nvSpPr>
        <p:spPr>
          <a:xfrm>
            <a:off x="6225539" y="1546138"/>
            <a:ext cx="4023360" cy="464871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1"/>
          <p:cNvSpPr/>
          <p:nvPr>
            <p:ph idx="2" type="pic"/>
          </p:nvPr>
        </p:nvSpPr>
        <p:spPr>
          <a:xfrm>
            <a:off x="0" y="0"/>
            <a:ext cx="5416550" cy="6846932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21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21"/>
          <p:cNvSpPr txBox="1"/>
          <p:nvPr>
            <p:ph idx="3" type="body"/>
          </p:nvPr>
        </p:nvSpPr>
        <p:spPr>
          <a:xfrm>
            <a:off x="6096000" y="2799617"/>
            <a:ext cx="4646246" cy="2218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1"/>
          <p:cNvSpPr txBox="1"/>
          <p:nvPr/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21"/>
          <p:cNvSpPr txBox="1"/>
          <p:nvPr>
            <p:ph type="title"/>
          </p:nvPr>
        </p:nvSpPr>
        <p:spPr>
          <a:xfrm>
            <a:off x="6095999" y="612037"/>
            <a:ext cx="5897218" cy="88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2"/>
          <p:cNvSpPr/>
          <p:nvPr>
            <p:ph idx="2" type="pic"/>
          </p:nvPr>
        </p:nvSpPr>
        <p:spPr>
          <a:xfrm>
            <a:off x="0" y="0"/>
            <a:ext cx="6096000" cy="6858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sp>
      <p:sp>
        <p:nvSpPr>
          <p:cNvPr id="47" name="Google Shape;47;p22"/>
          <p:cNvSpPr txBox="1"/>
          <p:nvPr>
            <p:ph type="title"/>
          </p:nvPr>
        </p:nvSpPr>
        <p:spPr>
          <a:xfrm>
            <a:off x="7068819" y="642927"/>
            <a:ext cx="4846320" cy="1435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2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22"/>
          <p:cNvSpPr txBox="1"/>
          <p:nvPr>
            <p:ph idx="1" type="body"/>
          </p:nvPr>
        </p:nvSpPr>
        <p:spPr>
          <a:xfrm>
            <a:off x="7068820" y="2078875"/>
            <a:ext cx="4114800" cy="3798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22"/>
          <p:cNvSpPr/>
          <p:nvPr/>
        </p:nvSpPr>
        <p:spPr>
          <a:xfrm>
            <a:off x="7068820" y="6303963"/>
            <a:ext cx="3014980" cy="554037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/>
          <p:nvPr>
            <p:ph idx="2" type="pic"/>
          </p:nvPr>
        </p:nvSpPr>
        <p:spPr>
          <a:xfrm>
            <a:off x="0" y="0"/>
            <a:ext cx="6096000" cy="6867922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23"/>
          <p:cNvSpPr txBox="1"/>
          <p:nvPr>
            <p:ph type="title"/>
          </p:nvPr>
        </p:nvSpPr>
        <p:spPr>
          <a:xfrm>
            <a:off x="6096000" y="2262871"/>
            <a:ext cx="5251450" cy="16612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3"/>
          <p:cNvSpPr txBox="1"/>
          <p:nvPr>
            <p:ph idx="1" type="body"/>
          </p:nvPr>
        </p:nvSpPr>
        <p:spPr>
          <a:xfrm>
            <a:off x="6096000" y="4378134"/>
            <a:ext cx="5251450" cy="365125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6" name="Google Shape;5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Column">
  <p:cSld name="Content 2 Colum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/>
          <p:nvPr>
            <p:ph type="title"/>
          </p:nvPr>
        </p:nvSpPr>
        <p:spPr>
          <a:xfrm>
            <a:off x="594519" y="1"/>
            <a:ext cx="11002962" cy="16232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/>
          <p:nvPr>
            <p:ph idx="2" type="pic"/>
          </p:nvPr>
        </p:nvSpPr>
        <p:spPr>
          <a:xfrm>
            <a:off x="6578601" y="1638300"/>
            <a:ext cx="5156200" cy="18923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8"/>
          <p:cNvSpPr/>
          <p:nvPr>
            <p:ph idx="3" type="pic"/>
          </p:nvPr>
        </p:nvSpPr>
        <p:spPr>
          <a:xfrm>
            <a:off x="469900" y="1638300"/>
            <a:ext cx="5156200" cy="1892300"/>
          </a:xfrm>
          <a:prstGeom prst="rect">
            <a:avLst/>
          </a:prstGeom>
          <a:noFill/>
          <a:ln>
            <a:noFill/>
          </a:ln>
        </p:spPr>
      </p:sp>
      <p:sp>
        <p:nvSpPr>
          <p:cNvPr id="62" name="Google Shape;62;p28"/>
          <p:cNvSpPr txBox="1"/>
          <p:nvPr>
            <p:ph idx="1" type="body"/>
          </p:nvPr>
        </p:nvSpPr>
        <p:spPr>
          <a:xfrm>
            <a:off x="469107" y="3864355"/>
            <a:ext cx="5157787" cy="494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8"/>
          <p:cNvSpPr txBox="1"/>
          <p:nvPr>
            <p:ph idx="4" type="body"/>
          </p:nvPr>
        </p:nvSpPr>
        <p:spPr>
          <a:xfrm>
            <a:off x="469107" y="4531139"/>
            <a:ext cx="5157787" cy="2039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28"/>
          <p:cNvSpPr txBox="1"/>
          <p:nvPr>
            <p:ph idx="5" type="body"/>
          </p:nvPr>
        </p:nvSpPr>
        <p:spPr>
          <a:xfrm>
            <a:off x="6565107" y="3864355"/>
            <a:ext cx="5183188" cy="4945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8"/>
          <p:cNvSpPr txBox="1"/>
          <p:nvPr>
            <p:ph idx="6" type="body"/>
          </p:nvPr>
        </p:nvSpPr>
        <p:spPr>
          <a:xfrm>
            <a:off x="6565107" y="4531139"/>
            <a:ext cx="5183188" cy="2039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Column">
  <p:cSld name="Content 3 Colum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9"/>
          <p:cNvSpPr txBox="1"/>
          <p:nvPr>
            <p:ph type="title"/>
          </p:nvPr>
        </p:nvSpPr>
        <p:spPr>
          <a:xfrm>
            <a:off x="594519" y="1"/>
            <a:ext cx="11002962" cy="16232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9"/>
          <p:cNvSpPr txBox="1"/>
          <p:nvPr>
            <p:ph idx="1" type="body"/>
          </p:nvPr>
        </p:nvSpPr>
        <p:spPr>
          <a:xfrm>
            <a:off x="960121" y="3669506"/>
            <a:ext cx="3108326" cy="256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/>
            </a:lvl1pPr>
            <a:lvl2pPr indent="-3175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/>
            </a:lvl3pPr>
            <a:lvl4pPr indent="-3048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/>
            </a:lvl4pPr>
            <a:lvl5pPr indent="-3048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29"/>
          <p:cNvSpPr/>
          <p:nvPr>
            <p:ph idx="2" type="pic"/>
          </p:nvPr>
        </p:nvSpPr>
        <p:spPr>
          <a:xfrm>
            <a:off x="960438" y="1624013"/>
            <a:ext cx="3108325" cy="18923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9"/>
          <p:cNvSpPr/>
          <p:nvPr>
            <p:ph idx="3" type="pic"/>
          </p:nvPr>
        </p:nvSpPr>
        <p:spPr>
          <a:xfrm>
            <a:off x="4542155" y="1623219"/>
            <a:ext cx="3108325" cy="18923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9"/>
          <p:cNvSpPr/>
          <p:nvPr>
            <p:ph idx="4" type="pic"/>
          </p:nvPr>
        </p:nvSpPr>
        <p:spPr>
          <a:xfrm>
            <a:off x="8122920" y="1623219"/>
            <a:ext cx="3108325" cy="18923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29"/>
          <p:cNvSpPr txBox="1"/>
          <p:nvPr>
            <p:ph idx="5" type="body"/>
          </p:nvPr>
        </p:nvSpPr>
        <p:spPr>
          <a:xfrm>
            <a:off x="4541837" y="3681412"/>
            <a:ext cx="3108326" cy="256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/>
            </a:lvl1pPr>
            <a:lvl2pPr indent="-3175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/>
            </a:lvl3pPr>
            <a:lvl4pPr indent="-3048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/>
            </a:lvl4pPr>
            <a:lvl5pPr indent="-3048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29"/>
          <p:cNvSpPr txBox="1"/>
          <p:nvPr>
            <p:ph idx="6" type="body"/>
          </p:nvPr>
        </p:nvSpPr>
        <p:spPr>
          <a:xfrm>
            <a:off x="8122919" y="3681412"/>
            <a:ext cx="3108326" cy="256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/>
            </a:lvl1pPr>
            <a:lvl2pPr indent="-3175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/>
            </a:lvl2pPr>
            <a:lvl3pPr indent="-3175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/>
            </a:lvl3pPr>
            <a:lvl4pPr indent="-3048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/>
            </a:lvl4pPr>
            <a:lvl5pPr indent="-3048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9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748193315_1_298"/>
          <p:cNvSpPr txBox="1"/>
          <p:nvPr>
            <p:ph type="title"/>
          </p:nvPr>
        </p:nvSpPr>
        <p:spPr>
          <a:xfrm>
            <a:off x="838200" y="265641"/>
            <a:ext cx="109476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f748193315_1_298"/>
          <p:cNvSpPr txBox="1"/>
          <p:nvPr>
            <p:ph idx="1" type="body"/>
          </p:nvPr>
        </p:nvSpPr>
        <p:spPr>
          <a:xfrm>
            <a:off x="838200" y="1202268"/>
            <a:ext cx="10515600" cy="49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indent="-3810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4pPr>
            <a:lvl5pPr indent="-3810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5pPr>
            <a:lvl6pPr indent="-3810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indent="-3810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indent="-3810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indent="-3810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/>
        </p:txBody>
      </p:sp>
      <p:sp>
        <p:nvSpPr>
          <p:cNvPr id="79" name="Google Shape;79;gf748193315_1_298"/>
          <p:cNvSpPr txBox="1"/>
          <p:nvPr>
            <p:ph idx="10" type="dt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gf748193315_1_298"/>
          <p:cNvSpPr txBox="1"/>
          <p:nvPr>
            <p:ph idx="11" type="ftr"/>
          </p:nvPr>
        </p:nvSpPr>
        <p:spPr>
          <a:xfrm>
            <a:off x="5972845" y="6576368"/>
            <a:ext cx="246300" cy="230700"/>
          </a:xfrm>
          <a:prstGeom prst="rect">
            <a:avLst/>
          </a:prstGeom>
          <a:noFill/>
          <a:ln>
            <a:noFill/>
          </a:ln>
        </p:spPr>
        <p:txBody>
          <a:bodyPr anchorCtr="1" anchor="b" bIns="60925" lIns="121900" spcFirstLastPara="1" rIns="121900" wrap="square" tIns="609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gf748193315_1_298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17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4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fpvcompare.com/fpv-quadcopter-frame-comparison-matrix/" TargetMode="External"/><Relationship Id="rId4" Type="http://schemas.openxmlformats.org/officeDocument/2006/relationships/hyperlink" Target="https://fpvcompare.com/fpv-quadcopter-frame-comparison-matrix/" TargetMode="External"/><Relationship Id="rId9" Type="http://schemas.openxmlformats.org/officeDocument/2006/relationships/image" Target="../media/image8.png"/><Relationship Id="rId5" Type="http://schemas.openxmlformats.org/officeDocument/2006/relationships/hyperlink" Target="https://fpvcompare.com/fpv-quadcopter-frame-comparison-matrix/" TargetMode="External"/><Relationship Id="rId6" Type="http://schemas.openxmlformats.org/officeDocument/2006/relationships/hyperlink" Target="https://fpvcompare.com/fpv-quadcopter-frame-comparison-matrix/" TargetMode="External"/><Relationship Id="rId7" Type="http://schemas.openxmlformats.org/officeDocument/2006/relationships/hyperlink" Target="https://fpvcompare.com/fpv-quadcopter-frame-comparison-matrix/" TargetMode="External"/><Relationship Id="rId8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34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30.jpg"/><Relationship Id="rId5" Type="http://schemas.openxmlformats.org/officeDocument/2006/relationships/image" Target="../media/image35.png"/><Relationship Id="rId6" Type="http://schemas.openxmlformats.org/officeDocument/2006/relationships/image" Target="../media/image27.png"/><Relationship Id="rId7" Type="http://schemas.openxmlformats.org/officeDocument/2006/relationships/image" Target="../media/image38.png"/><Relationship Id="rId8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png"/><Relationship Id="rId4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4.png"/><Relationship Id="rId4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7.png"/><Relationship Id="rId4" Type="http://schemas.openxmlformats.org/officeDocument/2006/relationships/image" Target="../media/image7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4.png"/><Relationship Id="rId4" Type="http://schemas.openxmlformats.org/officeDocument/2006/relationships/image" Target="../media/image69.png"/><Relationship Id="rId5" Type="http://schemas.openxmlformats.org/officeDocument/2006/relationships/image" Target="../media/image7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3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"/>
          <p:cNvSpPr txBox="1"/>
          <p:nvPr>
            <p:ph type="title"/>
          </p:nvPr>
        </p:nvSpPr>
        <p:spPr>
          <a:xfrm>
            <a:off x="243505" y="3799306"/>
            <a:ext cx="114903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/>
              <a:t>GROUP 40: SEARCH &amp; RESCUE DRONE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" name="Google Shape;205;gfb6839aa65_2_0"/>
          <p:cNvGraphicFramePr/>
          <p:nvPr/>
        </p:nvGraphicFramePr>
        <p:xfrm>
          <a:off x="591750" y="2957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{D44D0DB7-043B-43DE-AECC-6AEEB5D1477B}</a:tableStyleId>
              </a:tblPr>
              <a:tblGrid>
                <a:gridCol w="1625550"/>
                <a:gridCol w="1625550"/>
                <a:gridCol w="1625550"/>
                <a:gridCol w="1625550"/>
                <a:gridCol w="1625550"/>
                <a:gridCol w="16255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Frame Type: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True 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Hybrid 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H-Frame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Square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Stretched X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5” Drone Weight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lt1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66g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u="sng">
                          <a:solidFill>
                            <a:schemeClr val="lt1"/>
                          </a:solidFill>
                          <a:hlinkClick r:id="rId4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104-156g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lt1"/>
                          </a:solidFill>
                          <a:hlinkClick r:id="rId5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104-156g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lt1"/>
                          </a:solidFill>
                          <a:hlinkClick r:id="rId6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80 - 91g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u="sng">
                          <a:solidFill>
                            <a:schemeClr val="lt1"/>
                          </a:solidFill>
                          <a:hlinkClick r:id="rId7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65 - 72g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822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omponent placement (symmetry)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completely centered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semi centered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semi centered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completely centered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completely centered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Available </a:t>
                      </a:r>
                      <a:br>
                        <a:rPr lang="en-US">
                          <a:solidFill>
                            <a:schemeClr val="lt1"/>
                          </a:solidFill>
                        </a:rPr>
                      </a:br>
                      <a:r>
                        <a:rPr lang="en-US">
                          <a:solidFill>
                            <a:schemeClr val="lt1"/>
                          </a:solidFill>
                        </a:rPr>
                        <a:t>cargo space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2nd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2nd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2nd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landing gear</a:t>
                      </a:r>
                      <a:br>
                        <a:rPr lang="en-US">
                          <a:solidFill>
                            <a:schemeClr val="lt1"/>
                          </a:solidFill>
                        </a:rPr>
                      </a:br>
                      <a:r>
                        <a:rPr lang="en-US">
                          <a:solidFill>
                            <a:schemeClr val="lt1"/>
                          </a:solidFill>
                        </a:rPr>
                        <a:t>placement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2nd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2nd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3rd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6" name="Google Shape;206;gfb6839aa65_2_0"/>
          <p:cNvPicPr preferRelativeResize="0"/>
          <p:nvPr/>
        </p:nvPicPr>
        <p:blipFill rotWithShape="1">
          <a:blip r:embed="rId8">
            <a:alphaModFix/>
          </a:blip>
          <a:srcRect b="12854" l="0" r="0" t="0"/>
          <a:stretch/>
        </p:blipFill>
        <p:spPr>
          <a:xfrm>
            <a:off x="2321175" y="1484782"/>
            <a:ext cx="1285875" cy="119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fb6839aa65_2_0"/>
          <p:cNvPicPr preferRelativeResize="0"/>
          <p:nvPr/>
        </p:nvPicPr>
        <p:blipFill rotWithShape="1">
          <a:blip r:embed="rId9">
            <a:alphaModFix/>
          </a:blip>
          <a:srcRect b="14336" l="0" r="0" t="-14037"/>
          <a:stretch/>
        </p:blipFill>
        <p:spPr>
          <a:xfrm>
            <a:off x="5638125" y="1400727"/>
            <a:ext cx="1285850" cy="11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fb6839aa65_2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57025" y="1401699"/>
            <a:ext cx="1285875" cy="1265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fb6839aa65_2_0"/>
          <p:cNvPicPr preferRelativeResize="0"/>
          <p:nvPr/>
        </p:nvPicPr>
        <p:blipFill rotWithShape="1">
          <a:blip r:embed="rId11">
            <a:alphaModFix/>
          </a:blip>
          <a:srcRect b="-1574" l="0" r="-7526" t="0"/>
          <a:stretch/>
        </p:blipFill>
        <p:spPr>
          <a:xfrm rot="-5400000">
            <a:off x="8982400" y="1347025"/>
            <a:ext cx="1085550" cy="12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fb6839aa65_2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979650" y="1482374"/>
            <a:ext cx="1285875" cy="1199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fb6839aa65_2_0"/>
          <p:cNvSpPr txBox="1"/>
          <p:nvPr>
            <p:ph type="title"/>
          </p:nvPr>
        </p:nvSpPr>
        <p:spPr>
          <a:xfrm>
            <a:off x="899575" y="136200"/>
            <a:ext cx="97872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en-US">
                <a:solidFill>
                  <a:schemeClr val="lt1"/>
                </a:solidFill>
              </a:rPr>
              <a:t>Important Design Considerations - Frame</a:t>
            </a:r>
            <a:endParaRPr b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f748193315_1_17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8" name="Google Shape;218;gf748193315_1_17"/>
          <p:cNvSpPr txBox="1"/>
          <p:nvPr/>
        </p:nvSpPr>
        <p:spPr>
          <a:xfrm>
            <a:off x="492300" y="1740275"/>
            <a:ext cx="3606600" cy="34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Carbon Fiber Drone Frame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Tactical Rail System (TRS)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Tactical Camera Mount (TCM)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Tactical </a:t>
            </a: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GPS Mount (TGM)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AutoNum type="arabicPeriod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Battery Landing Gear (B</a:t>
            </a: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G)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f748193315_1_17"/>
          <p:cNvSpPr txBox="1"/>
          <p:nvPr/>
        </p:nvSpPr>
        <p:spPr>
          <a:xfrm>
            <a:off x="708500" y="5395575"/>
            <a:ext cx="23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gf748193315_1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775" y="1465300"/>
            <a:ext cx="7224575" cy="33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f748193315_1_17"/>
          <p:cNvSpPr txBox="1"/>
          <p:nvPr>
            <p:ph type="title"/>
          </p:nvPr>
        </p:nvSpPr>
        <p:spPr>
          <a:xfrm>
            <a:off x="899575" y="136200"/>
            <a:ext cx="97872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en-US" sz="3600">
                <a:solidFill>
                  <a:schemeClr val="lt1"/>
                </a:solidFill>
              </a:rPr>
              <a:t>X- Frame Components</a:t>
            </a:r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f748193315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3075" y="439950"/>
            <a:ext cx="3896349" cy="262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f748193315_1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4225" y="4110521"/>
            <a:ext cx="5335198" cy="250712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9" name="Google Shape;229;gf748193315_1_4"/>
          <p:cNvGraphicFramePr/>
          <p:nvPr/>
        </p:nvGraphicFramePr>
        <p:xfrm>
          <a:off x="986825" y="482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{D44D0DB7-043B-43DE-AECC-6AEEB5D1477B}</a:tableStyleId>
              </a:tblPr>
              <a:tblGrid>
                <a:gridCol w="1315650"/>
                <a:gridCol w="1389325"/>
                <a:gridCol w="13893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Component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Beginning</a:t>
                      </a:r>
                      <a:br>
                        <a:rPr lang="en-US">
                          <a:solidFill>
                            <a:schemeClr val="lt1"/>
                          </a:solidFill>
                        </a:rPr>
                      </a:br>
                      <a:r>
                        <a:rPr lang="en-US">
                          <a:solidFill>
                            <a:schemeClr val="lt1"/>
                          </a:solidFill>
                        </a:rPr>
                        <a:t>Weight (g)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Final</a:t>
                      </a:r>
                      <a:br>
                        <a:rPr lang="en-US">
                          <a:solidFill>
                            <a:schemeClr val="lt1"/>
                          </a:solidFill>
                        </a:rPr>
                      </a:br>
                      <a:r>
                        <a:rPr lang="en-US">
                          <a:solidFill>
                            <a:schemeClr val="lt1"/>
                          </a:solidFill>
                        </a:rPr>
                        <a:t>Weight (g)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Center Plate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103.4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103.4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Arm (x 4)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71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16.2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30" name="Google Shape;230;gf748193315_1_4"/>
          <p:cNvSpPr txBox="1"/>
          <p:nvPr>
            <p:ph type="title"/>
          </p:nvPr>
        </p:nvSpPr>
        <p:spPr>
          <a:xfrm>
            <a:off x="899575" y="136200"/>
            <a:ext cx="97872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AutoNum type="arabicPeriod"/>
            </a:pPr>
            <a:r>
              <a:rPr lang="en-US">
                <a:solidFill>
                  <a:schemeClr val="lt1"/>
                </a:solidFill>
              </a:rPr>
              <a:t>Carbon Fiber Frame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1" name="Google Shape;231;gf748193315_1_4"/>
          <p:cNvSpPr txBox="1"/>
          <p:nvPr/>
        </p:nvSpPr>
        <p:spPr>
          <a:xfrm>
            <a:off x="1189650" y="1495875"/>
            <a:ext cx="4194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3K Plain Weave Carbon Fiber Frame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4mm thick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Separate arms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Replacements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Octagon center plate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Increased connectable surface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Symmetrical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748193315_1_62"/>
          <p:cNvSpPr txBox="1"/>
          <p:nvPr/>
        </p:nvSpPr>
        <p:spPr>
          <a:xfrm>
            <a:off x="970703" y="663100"/>
            <a:ext cx="5154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f748193315_1_62"/>
          <p:cNvSpPr txBox="1"/>
          <p:nvPr/>
        </p:nvSpPr>
        <p:spPr>
          <a:xfrm>
            <a:off x="1189650" y="1495875"/>
            <a:ext cx="4194300" cy="28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 and cargo carrying system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Rail bracket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 rail connection points for components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Slotted attachment points to frame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2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■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Increase connectability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71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Rail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Brass -&gt; Aluminum (67% weight reduction)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gf748193315_1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650" y="1386400"/>
            <a:ext cx="3863224" cy="249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f748193315_1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1407" y="4058849"/>
            <a:ext cx="3049711" cy="2491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1" name="Google Shape;241;gf748193315_1_62"/>
          <p:cNvGraphicFramePr/>
          <p:nvPr/>
        </p:nvGraphicFramePr>
        <p:xfrm>
          <a:off x="986825" y="482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{D44D0DB7-043B-43DE-AECC-6AEEB5D1477B}</a:tableStyleId>
              </a:tblPr>
              <a:tblGrid>
                <a:gridCol w="1315650"/>
                <a:gridCol w="1389325"/>
                <a:gridCol w="13893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Component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Beginning</a:t>
                      </a:r>
                      <a:br>
                        <a:rPr lang="en-US">
                          <a:solidFill>
                            <a:schemeClr val="lt1"/>
                          </a:solidFill>
                        </a:rPr>
                      </a:br>
                      <a:r>
                        <a:rPr lang="en-US">
                          <a:solidFill>
                            <a:schemeClr val="lt1"/>
                          </a:solidFill>
                        </a:rPr>
                        <a:t>Weight (g)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Final</a:t>
                      </a:r>
                      <a:br>
                        <a:rPr lang="en-US">
                          <a:solidFill>
                            <a:schemeClr val="lt1"/>
                          </a:solidFill>
                        </a:rPr>
                      </a:br>
                      <a:r>
                        <a:rPr lang="en-US">
                          <a:solidFill>
                            <a:schemeClr val="lt1"/>
                          </a:solidFill>
                        </a:rPr>
                        <a:t>Weight (g)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PLA Bracket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31.4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32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Rail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36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11.6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42" name="Google Shape;242;gf748193315_1_62"/>
          <p:cNvSpPr txBox="1"/>
          <p:nvPr>
            <p:ph type="title"/>
          </p:nvPr>
        </p:nvSpPr>
        <p:spPr>
          <a:xfrm>
            <a:off x="899575" y="136200"/>
            <a:ext cx="97872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>
                <a:solidFill>
                  <a:schemeClr val="lt1"/>
                </a:solidFill>
              </a:rPr>
              <a:t>2. Tactical Rail System (TRS)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748193315_1_86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9" name="Google Shape;249;gf748193315_1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74500" y="4144388"/>
            <a:ext cx="2915525" cy="2275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f748193315_1_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0963" y="4144400"/>
            <a:ext cx="2673700" cy="22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f748193315_1_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87100" y="1078050"/>
            <a:ext cx="3902925" cy="20025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2" name="Google Shape;252;gf748193315_1_86"/>
          <p:cNvGraphicFramePr/>
          <p:nvPr/>
        </p:nvGraphicFramePr>
        <p:xfrm>
          <a:off x="986825" y="4822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{D44D0DB7-043B-43DE-AECC-6AEEB5D1477B}</a:tableStyleId>
              </a:tblPr>
              <a:tblGrid>
                <a:gridCol w="1315650"/>
                <a:gridCol w="1389325"/>
                <a:gridCol w="13893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Component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Beginning</a:t>
                      </a:r>
                      <a:br>
                        <a:rPr lang="en-US">
                          <a:solidFill>
                            <a:schemeClr val="lt1"/>
                          </a:solidFill>
                        </a:rPr>
                      </a:br>
                      <a:r>
                        <a:rPr lang="en-US">
                          <a:solidFill>
                            <a:schemeClr val="lt1"/>
                          </a:solidFill>
                        </a:rPr>
                        <a:t>Weight (g)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Final</a:t>
                      </a:r>
                      <a:br>
                        <a:rPr lang="en-US">
                          <a:solidFill>
                            <a:schemeClr val="lt1"/>
                          </a:solidFill>
                        </a:rPr>
                      </a:br>
                      <a:r>
                        <a:rPr lang="en-US">
                          <a:solidFill>
                            <a:schemeClr val="lt1"/>
                          </a:solidFill>
                        </a:rPr>
                        <a:t>Weight (g)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PLA TCM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43.3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27.6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53" name="Google Shape;253;gf748193315_1_86"/>
          <p:cNvSpPr txBox="1"/>
          <p:nvPr/>
        </p:nvSpPr>
        <p:spPr>
          <a:xfrm>
            <a:off x="970699" y="663100"/>
            <a:ext cx="6112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f748193315_1_86"/>
          <p:cNvSpPr txBox="1"/>
          <p:nvPr/>
        </p:nvSpPr>
        <p:spPr>
          <a:xfrm>
            <a:off x="1189650" y="1495875"/>
            <a:ext cx="4194300" cy="19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Firm attachment point with ability to adjust camera angle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 Piece Design: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Camera with side mounts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8mm bolt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TCM bracket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gf748193315_1_86"/>
          <p:cNvSpPr txBox="1"/>
          <p:nvPr>
            <p:ph type="title"/>
          </p:nvPr>
        </p:nvSpPr>
        <p:spPr>
          <a:xfrm>
            <a:off x="899575" y="136200"/>
            <a:ext cx="97872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>
                <a:solidFill>
                  <a:schemeClr val="lt1"/>
                </a:solidFill>
              </a:rPr>
              <a:t>3. Tactical Camera Mount (TCM)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748193315_1_120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2" name="Google Shape;262;gf748193315_1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1025" y="421301"/>
            <a:ext cx="3447726" cy="300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f748193315_1_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60525" y="4084305"/>
            <a:ext cx="3388751" cy="244319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f748193315_1_120"/>
          <p:cNvSpPr txBox="1"/>
          <p:nvPr/>
        </p:nvSpPr>
        <p:spPr>
          <a:xfrm>
            <a:off x="1189650" y="1495875"/>
            <a:ext cx="4906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Secure attachment point for GPS with 5 cm clearance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 piece construction: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Top GPS sleeve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5cm Aluminum rail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Bottom rail - frame bracket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5" name="Google Shape;265;gf748193315_1_120"/>
          <p:cNvGraphicFramePr/>
          <p:nvPr/>
        </p:nvGraphicFramePr>
        <p:xfrm>
          <a:off x="899575" y="3665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{D44D0DB7-043B-43DE-AECC-6AEEB5D1477B}</a:tableStyleId>
              </a:tblPr>
              <a:tblGrid>
                <a:gridCol w="1315650"/>
                <a:gridCol w="1389325"/>
                <a:gridCol w="13893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Component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Beginning</a:t>
                      </a:r>
                      <a:br>
                        <a:rPr lang="en-US">
                          <a:solidFill>
                            <a:schemeClr val="lt1"/>
                          </a:solidFill>
                        </a:rPr>
                      </a:br>
                      <a:r>
                        <a:rPr lang="en-US">
                          <a:solidFill>
                            <a:schemeClr val="lt1"/>
                          </a:solidFill>
                        </a:rPr>
                        <a:t>Weight (g)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Final</a:t>
                      </a:r>
                      <a:br>
                        <a:rPr lang="en-US">
                          <a:solidFill>
                            <a:schemeClr val="lt1"/>
                          </a:solidFill>
                        </a:rPr>
                      </a:br>
                      <a:r>
                        <a:rPr lang="en-US">
                          <a:solidFill>
                            <a:schemeClr val="lt1"/>
                          </a:solidFill>
                        </a:rPr>
                        <a:t>Weight (g)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PLA Top Sleeve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5 cm rail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Rail - frame</a:t>
                      </a:r>
                      <a:br>
                        <a:rPr lang="en-US">
                          <a:solidFill>
                            <a:schemeClr val="lt1"/>
                          </a:solidFill>
                        </a:rPr>
                      </a:br>
                      <a:r>
                        <a:rPr lang="en-US">
                          <a:solidFill>
                            <a:schemeClr val="lt1"/>
                          </a:solidFill>
                        </a:rPr>
                        <a:t>bracket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GPS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66" name="Google Shape;266;gf748193315_1_120"/>
          <p:cNvSpPr txBox="1"/>
          <p:nvPr>
            <p:ph type="title"/>
          </p:nvPr>
        </p:nvSpPr>
        <p:spPr>
          <a:xfrm>
            <a:off x="899575" y="136200"/>
            <a:ext cx="97872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 sz="3500">
                <a:solidFill>
                  <a:schemeClr val="lt1"/>
                </a:solidFill>
              </a:rPr>
              <a:t>4. Tactical GPS Mount (TGM)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748193315_1_132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3" name="Google Shape;273;gf748193315_1_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5251" y="1487850"/>
            <a:ext cx="5291826" cy="24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f748193315_1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2337" y="4051875"/>
            <a:ext cx="4497659" cy="263455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f748193315_1_132"/>
          <p:cNvSpPr txBox="1"/>
          <p:nvPr/>
        </p:nvSpPr>
        <p:spPr>
          <a:xfrm>
            <a:off x="1189650" y="1495875"/>
            <a:ext cx="49065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Puncture</a:t>
            </a: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resistant attachment point for battery and landing surface for drone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●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 piece construction: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Top ABS bracket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Battery and elastic strap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Bottom “foot” bracket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6" name="Google Shape;276;gf748193315_1_132"/>
          <p:cNvGraphicFramePr/>
          <p:nvPr/>
        </p:nvGraphicFramePr>
        <p:xfrm>
          <a:off x="967100" y="403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{D44D0DB7-043B-43DE-AECC-6AEEB5D1477B}</a:tableStyleId>
              </a:tblPr>
              <a:tblGrid>
                <a:gridCol w="1315650"/>
                <a:gridCol w="1389325"/>
                <a:gridCol w="1389325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Component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Beginning</a:t>
                      </a:r>
                      <a:br>
                        <a:rPr lang="en-US">
                          <a:solidFill>
                            <a:schemeClr val="lt1"/>
                          </a:solidFill>
                        </a:rPr>
                      </a:br>
                      <a:r>
                        <a:rPr lang="en-US">
                          <a:solidFill>
                            <a:schemeClr val="lt1"/>
                          </a:solidFill>
                        </a:rPr>
                        <a:t>Weight (g)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Final</a:t>
                      </a:r>
                      <a:br>
                        <a:rPr lang="en-US">
                          <a:solidFill>
                            <a:schemeClr val="lt1"/>
                          </a:solidFill>
                        </a:rPr>
                      </a:br>
                      <a:r>
                        <a:rPr lang="en-US">
                          <a:solidFill>
                            <a:schemeClr val="lt1"/>
                          </a:solidFill>
                        </a:rPr>
                        <a:t>Weight (g)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ABS 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Top Bracket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55.8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52.6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Battery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200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“Foot” bracket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59.8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lt1"/>
                          </a:solidFill>
                        </a:rPr>
                        <a:t>60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77" name="Google Shape;277;gf748193315_1_132"/>
          <p:cNvSpPr txBox="1"/>
          <p:nvPr>
            <p:ph type="title"/>
          </p:nvPr>
        </p:nvSpPr>
        <p:spPr>
          <a:xfrm>
            <a:off x="899575" y="136200"/>
            <a:ext cx="97872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>
                <a:solidFill>
                  <a:schemeClr val="lt1"/>
                </a:solidFill>
              </a:rPr>
              <a:t>5. Battery Holder / Landing Gear (BLG)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4c837e54c_0_21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4" name="Google Shape;284;g104c837e54c_0_21"/>
          <p:cNvSpPr txBox="1"/>
          <p:nvPr/>
        </p:nvSpPr>
        <p:spPr>
          <a:xfrm>
            <a:off x="5038500" y="1331500"/>
            <a:ext cx="7153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g104c837e54c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1750" y="1087775"/>
            <a:ext cx="5708501" cy="556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g104c837e54c_0_21"/>
          <p:cNvSpPr txBox="1"/>
          <p:nvPr>
            <p:ph type="title"/>
          </p:nvPr>
        </p:nvSpPr>
        <p:spPr>
          <a:xfrm>
            <a:off x="899575" y="136200"/>
            <a:ext cx="97872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>
                <a:solidFill>
                  <a:schemeClr val="lt1"/>
                </a:solidFill>
              </a:rPr>
              <a:t>Overall Weight Map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63ee35e06_0_91"/>
          <p:cNvSpPr txBox="1"/>
          <p:nvPr>
            <p:ph type="title"/>
          </p:nvPr>
        </p:nvSpPr>
        <p:spPr>
          <a:xfrm>
            <a:off x="6095999" y="612037"/>
            <a:ext cx="58971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lt1"/>
                </a:solidFill>
              </a:rPr>
              <a:t>Thrust System Components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293" name="Google Shape;293;gf63ee35e06_0_9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149" r="20889" t="0"/>
          <a:stretch/>
        </p:blipFill>
        <p:spPr>
          <a:xfrm>
            <a:off x="0" y="312838"/>
            <a:ext cx="6421848" cy="623232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f63ee35e06_0_91"/>
          <p:cNvSpPr txBox="1"/>
          <p:nvPr>
            <p:ph idx="1" type="body"/>
          </p:nvPr>
        </p:nvSpPr>
        <p:spPr>
          <a:xfrm>
            <a:off x="6096000" y="1661150"/>
            <a:ext cx="5453400" cy="45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Goal - minimize the weight and power use to get maximum flight time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Must produce adequate thrust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Must be cost efficient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Components for the thrust system: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Motor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Propeller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Electronic speed controller (ESC)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Battery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95" name="Google Shape;295;gf63ee35e06_0_91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63ee35e06_0_72"/>
          <p:cNvSpPr txBox="1"/>
          <p:nvPr>
            <p:ph type="title"/>
          </p:nvPr>
        </p:nvSpPr>
        <p:spPr>
          <a:xfrm>
            <a:off x="6095999" y="612037"/>
            <a:ext cx="58971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en-US" sz="3500">
                <a:solidFill>
                  <a:schemeClr val="lt1"/>
                </a:solidFill>
              </a:rPr>
              <a:t>Battery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2" name="Google Shape;302;gf63ee35e06_0_72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3" name="Google Shape;303;gf63ee35e06_0_7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7788" r="27783" t="0"/>
          <a:stretch/>
        </p:blipFill>
        <p:spPr>
          <a:xfrm>
            <a:off x="0" y="0"/>
            <a:ext cx="54165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f63ee35e06_0_72"/>
          <p:cNvSpPr txBox="1"/>
          <p:nvPr>
            <p:ph idx="1" type="body"/>
          </p:nvPr>
        </p:nvSpPr>
        <p:spPr>
          <a:xfrm>
            <a:off x="6096000" y="1661140"/>
            <a:ext cx="4646100" cy="4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Tattu R-Line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LiPo (Lithium Polymer)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6 1300 mAH cells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25.2V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220g each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We will run multiple batteries in parallel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Given more time and budget we would build custom Lithium-Ion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"/>
          <p:cNvSpPr txBox="1"/>
          <p:nvPr>
            <p:ph type="title"/>
          </p:nvPr>
        </p:nvSpPr>
        <p:spPr>
          <a:xfrm>
            <a:off x="6095999" y="612037"/>
            <a:ext cx="5897218" cy="884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5000">
                <a:solidFill>
                  <a:schemeClr val="lt1"/>
                </a:solidFill>
              </a:rPr>
              <a:t>The Problem</a:t>
            </a:r>
            <a:endParaRPr sz="5000">
              <a:solidFill>
                <a:schemeClr val="lt1"/>
              </a:solidFill>
            </a:endParaRPr>
          </a:p>
        </p:txBody>
      </p:sp>
      <p:sp>
        <p:nvSpPr>
          <p:cNvPr id="135" name="Google Shape;135;p2"/>
          <p:cNvSpPr txBox="1"/>
          <p:nvPr>
            <p:ph idx="3" type="body"/>
          </p:nvPr>
        </p:nvSpPr>
        <p:spPr>
          <a:xfrm>
            <a:off x="6095998" y="1885217"/>
            <a:ext cx="5743075" cy="3944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SAR crews are often compelled to enter risky or hazardous environments to rescue victims</a:t>
            </a:r>
            <a:endParaRPr>
              <a:solidFill>
                <a:schemeClr val="lt1"/>
              </a:solidFill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This puts human lives in jeopardy when there’s no guarantee hum</a:t>
            </a:r>
            <a:r>
              <a:rPr lang="en-US">
                <a:solidFill>
                  <a:schemeClr val="lt1"/>
                </a:solidFill>
              </a:rPr>
              <a:t>ans are within the search perimeter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US">
                <a:solidFill>
                  <a:schemeClr val="lt1"/>
                </a:solidFill>
              </a:rPr>
              <a:t>Great risk for no guaranteed reward</a:t>
            </a:r>
            <a:endParaRPr>
              <a:solidFill>
                <a:schemeClr val="lt1"/>
              </a:solidFill>
            </a:endParaRPr>
          </a:p>
          <a:p>
            <a:pPr indent="0" lvl="1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>
                <a:solidFill>
                  <a:schemeClr val="lt1"/>
                </a:solidFill>
              </a:rPr>
              <a:t>Workarounds do exist in the form of drones, but there are drawbacks: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US">
                <a:solidFill>
                  <a:schemeClr val="lt1"/>
                </a:solidFill>
              </a:rPr>
              <a:t>Ground-based drones aren’t viable options over very rough, uneven terrains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US">
                <a:solidFill>
                  <a:schemeClr val="lt1"/>
                </a:solidFill>
              </a:rPr>
              <a:t>Aerial drones are often manned, and thus require a licensed pilot(s) to be a part of the crew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6" name="Google Shape;136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595" l="0" r="0" t="2597"/>
          <a:stretch/>
        </p:blipFill>
        <p:spPr>
          <a:xfrm>
            <a:off x="0" y="0"/>
            <a:ext cx="5416550" cy="6846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63ee35e06_0_116"/>
          <p:cNvSpPr txBox="1"/>
          <p:nvPr>
            <p:ph type="title"/>
          </p:nvPr>
        </p:nvSpPr>
        <p:spPr>
          <a:xfrm>
            <a:off x="594519" y="767791"/>
            <a:ext cx="1100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chemeClr val="lt1"/>
                </a:solidFill>
              </a:rPr>
              <a:t>Motors / Propellers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1" name="Google Shape;311;gf63ee35e06_0_116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312" name="Google Shape;312;gf63ee35e06_0_116"/>
          <p:cNvGraphicFramePr/>
          <p:nvPr/>
        </p:nvGraphicFramePr>
        <p:xfrm>
          <a:off x="6559175" y="217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{A5926910-B801-4425-AE4F-78D0FBE8715B}</a:tableStyleId>
              </a:tblPr>
              <a:tblGrid>
                <a:gridCol w="1778375"/>
                <a:gridCol w="1778375"/>
                <a:gridCol w="1778375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Prop Length (in)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Two-Blade Weight (g)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Three-Blade Weight (g)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12.4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15.2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20.4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25.6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7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26.4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36.4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8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30.8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44.2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13" name="Google Shape;313;gf63ee35e06_0_116"/>
          <p:cNvGraphicFramePr/>
          <p:nvPr/>
        </p:nvGraphicFramePr>
        <p:xfrm>
          <a:off x="594525" y="217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{A5926910-B801-4425-AE4F-78D0FBE8715B}</a:tableStyleId>
              </a:tblPr>
              <a:tblGrid>
                <a:gridCol w="1778375"/>
                <a:gridCol w="1778375"/>
                <a:gridCol w="1778375"/>
              </a:tblGrid>
              <a:tr h="565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Motor Name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Motor Size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400" u="none" cap="none" strike="noStrike">
                          <a:solidFill>
                            <a:schemeClr val="lt1"/>
                          </a:solidFill>
                        </a:rPr>
                        <a:t>Weight (g)</a:t>
                      </a:r>
                      <a:endParaRPr b="1"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F40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2205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123.2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F60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2207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134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F80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2407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158.8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F90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2806.5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186.4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14" name="Google Shape;314;gf63ee35e06_0_116"/>
          <p:cNvSpPr txBox="1"/>
          <p:nvPr/>
        </p:nvSpPr>
        <p:spPr>
          <a:xfrm>
            <a:off x="576600" y="4661975"/>
            <a:ext cx="5335200" cy="21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T-Motor Brand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Motor size XXYY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XX - Stator diameter in mm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YY - Stator height in mm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f63ee35e06_0_116"/>
          <p:cNvSpPr txBox="1"/>
          <p:nvPr/>
        </p:nvSpPr>
        <p:spPr>
          <a:xfrm>
            <a:off x="6559138" y="4661975"/>
            <a:ext cx="53352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Length (Diameter)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b="0" i="0" lang="en-US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Blade count</a:t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f63ee35e06_0_52"/>
          <p:cNvSpPr txBox="1"/>
          <p:nvPr>
            <p:ph type="title"/>
          </p:nvPr>
        </p:nvSpPr>
        <p:spPr>
          <a:xfrm>
            <a:off x="594519" y="1"/>
            <a:ext cx="110031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solidFill>
                  <a:schemeClr val="lt1"/>
                </a:solidFill>
              </a:rPr>
              <a:t>eCalc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2" name="Google Shape;322;gf63ee35e06_0_52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23" name="Google Shape;323;gf63ee35e06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75" y="1094866"/>
            <a:ext cx="12039599" cy="4668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b6839aa65_0_0"/>
          <p:cNvSpPr/>
          <p:nvPr/>
        </p:nvSpPr>
        <p:spPr>
          <a:xfrm>
            <a:off x="5402400" y="3760850"/>
            <a:ext cx="5338800" cy="2823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fb6839aa65_0_0"/>
          <p:cNvSpPr/>
          <p:nvPr/>
        </p:nvSpPr>
        <p:spPr>
          <a:xfrm>
            <a:off x="182175" y="169175"/>
            <a:ext cx="5010000" cy="649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fb6839aa65_0_0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32" name="Google Shape;332;gfb6839aa6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38981" cy="65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fb6839aa65_0_0"/>
          <p:cNvPicPr preferRelativeResize="0"/>
          <p:nvPr/>
        </p:nvPicPr>
        <p:blipFill rotWithShape="1">
          <a:blip r:embed="rId4">
            <a:alphaModFix/>
          </a:blip>
          <a:srcRect b="0" l="0" r="0" t="5722"/>
          <a:stretch/>
        </p:blipFill>
        <p:spPr>
          <a:xfrm>
            <a:off x="5272350" y="152400"/>
            <a:ext cx="3341451" cy="3296125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34" name="Google Shape;334;gfb6839aa65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693975" y="339071"/>
            <a:ext cx="3438477" cy="2001578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35" name="Google Shape;335;gfb6839aa65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93973" y="1110947"/>
            <a:ext cx="3438474" cy="1845976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336" name="Google Shape;336;gfb6839aa65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45050" y="3786875"/>
            <a:ext cx="5338800" cy="28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fb6839aa65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91525" y="2160650"/>
            <a:ext cx="3043375" cy="137005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b17167ace_1_16"/>
          <p:cNvSpPr txBox="1"/>
          <p:nvPr>
            <p:ph type="title"/>
          </p:nvPr>
        </p:nvSpPr>
        <p:spPr>
          <a:xfrm>
            <a:off x="594531" y="264791"/>
            <a:ext cx="1100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>
                <a:solidFill>
                  <a:schemeClr val="lt1"/>
                </a:solidFill>
              </a:rPr>
              <a:t>Variable Relationships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4" name="Google Shape;344;gfb17167ace_1_16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gfb17167ace_1_16"/>
          <p:cNvSpPr txBox="1"/>
          <p:nvPr/>
        </p:nvSpPr>
        <p:spPr>
          <a:xfrm>
            <a:off x="6233625" y="1832250"/>
            <a:ext cx="53640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X"/>
            </a:pPr>
            <a:r>
              <a:rPr b="0" i="0" lang="en-US" sz="2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Largest motor never becomes efficient</a:t>
            </a:r>
            <a:endParaRPr b="0" i="0" sz="23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alibri"/>
              <a:buChar char="X"/>
            </a:pPr>
            <a:r>
              <a:rPr lang="en-US" sz="2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Steep diminishing returns on batteries</a:t>
            </a:r>
            <a:endParaRPr sz="2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fb17167ace_1_16"/>
          <p:cNvSpPr txBox="1"/>
          <p:nvPr/>
        </p:nvSpPr>
        <p:spPr>
          <a:xfrm>
            <a:off x="1297250" y="1832250"/>
            <a:ext cx="38820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↑"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Propeller length increases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↑"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Efficiency increases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↑"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Efficiency of larger motors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↑"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Weight from more batteries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Calibri"/>
              <a:buChar char="↑"/>
            </a:pPr>
            <a:r>
              <a:rPr b="0" i="0" lang="en-US" sz="2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Efficiency of larger motors</a:t>
            </a:r>
            <a:endParaRPr b="0" i="0" sz="2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f63ee35e06_0_179"/>
          <p:cNvSpPr txBox="1"/>
          <p:nvPr>
            <p:ph idx="6" type="body"/>
          </p:nvPr>
        </p:nvSpPr>
        <p:spPr>
          <a:xfrm>
            <a:off x="4541919" y="3627087"/>
            <a:ext cx="3108300" cy="25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US" sz="1600">
                <a:solidFill>
                  <a:schemeClr val="lt1"/>
                </a:solidFill>
              </a:rPr>
              <a:t>2 Batteries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○"/>
            </a:pPr>
            <a:r>
              <a:rPr lang="en-US" sz="1600">
                <a:solidFill>
                  <a:schemeClr val="lt1"/>
                </a:solidFill>
              </a:rPr>
              <a:t>Diminishing returns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○"/>
            </a:pPr>
            <a:r>
              <a:rPr lang="en-US" sz="1600">
                <a:solidFill>
                  <a:schemeClr val="lt1"/>
                </a:solidFill>
              </a:rPr>
              <a:t>Meets requirements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chemeClr val="lt1"/>
                </a:solidFill>
              </a:rPr>
              <a:t>Space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sp>
        <p:nvSpPr>
          <p:cNvPr id="353" name="Google Shape;353;gf63ee35e06_0_179"/>
          <p:cNvSpPr txBox="1"/>
          <p:nvPr>
            <p:ph type="title"/>
          </p:nvPr>
        </p:nvSpPr>
        <p:spPr>
          <a:xfrm>
            <a:off x="594519" y="1"/>
            <a:ext cx="110031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Final Selection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4" name="Google Shape;354;gf63ee35e06_0_179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gf63ee35e06_0_179"/>
          <p:cNvSpPr txBox="1"/>
          <p:nvPr>
            <p:ph idx="1" type="body"/>
          </p:nvPr>
        </p:nvSpPr>
        <p:spPr>
          <a:xfrm>
            <a:off x="960121" y="3669506"/>
            <a:ext cx="3108300" cy="25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US" sz="1600">
                <a:solidFill>
                  <a:schemeClr val="lt1"/>
                </a:solidFill>
              </a:rPr>
              <a:t>F80 - 2407 Motor Size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chemeClr val="lt1"/>
                </a:solidFill>
              </a:rPr>
              <a:t>Becomes more efficient than 2207 with weight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chemeClr val="lt1"/>
                </a:solidFill>
              </a:rPr>
              <a:t>More torque to spin a larger prop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6" name="Google Shape;356;gf63ee35e06_0_179"/>
          <p:cNvSpPr txBox="1"/>
          <p:nvPr>
            <p:ph idx="5" type="body"/>
          </p:nvPr>
        </p:nvSpPr>
        <p:spPr>
          <a:xfrm>
            <a:off x="8123725" y="3627087"/>
            <a:ext cx="3108300" cy="25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US" sz="1600">
                <a:solidFill>
                  <a:schemeClr val="lt1"/>
                </a:solidFill>
              </a:rPr>
              <a:t>8in 2 Blade Prop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Char char="○"/>
            </a:pPr>
            <a:r>
              <a:rPr lang="en-US" sz="1600">
                <a:solidFill>
                  <a:schemeClr val="lt1"/>
                </a:solidFill>
              </a:rPr>
              <a:t>Most efficient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chemeClr val="lt1"/>
                </a:solidFill>
              </a:rPr>
              <a:t>Why Not Larger?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○"/>
            </a:pPr>
            <a:r>
              <a:rPr lang="en-US" sz="1600">
                <a:solidFill>
                  <a:schemeClr val="lt1"/>
                </a:solidFill>
              </a:rPr>
              <a:t>Availability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○"/>
            </a:pPr>
            <a:r>
              <a:rPr lang="en-US" sz="1600">
                <a:solidFill>
                  <a:schemeClr val="lt1"/>
                </a:solidFill>
              </a:rPr>
              <a:t>Scale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357" name="Google Shape;357;gf63ee35e06_0_179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4224" l="30341" r="31364" t="7576"/>
          <a:stretch/>
        </p:blipFill>
        <p:spPr>
          <a:xfrm>
            <a:off x="8702537" y="1386100"/>
            <a:ext cx="1950677" cy="224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f63ee35e06_0_179"/>
          <p:cNvPicPr preferRelativeResize="0"/>
          <p:nvPr/>
        </p:nvPicPr>
        <p:blipFill rotWithShape="1">
          <a:blip r:embed="rId4">
            <a:alphaModFix/>
          </a:blip>
          <a:srcRect b="0" l="30459" r="38775" t="0"/>
          <a:stretch/>
        </p:blipFill>
        <p:spPr>
          <a:xfrm>
            <a:off x="1803039" y="1602338"/>
            <a:ext cx="1423127" cy="193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f63ee35e06_0_179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27788" r="27783" t="0"/>
          <a:stretch/>
        </p:blipFill>
        <p:spPr>
          <a:xfrm>
            <a:off x="4743075" y="1295550"/>
            <a:ext cx="1769938" cy="224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f63ee35e06_0_179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27788" r="27783" t="0"/>
          <a:stretch/>
        </p:blipFill>
        <p:spPr>
          <a:xfrm>
            <a:off x="5418325" y="1386100"/>
            <a:ext cx="1769938" cy="224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63ee35e06_0_214"/>
          <p:cNvSpPr txBox="1"/>
          <p:nvPr>
            <p:ph type="title"/>
          </p:nvPr>
        </p:nvSpPr>
        <p:spPr>
          <a:xfrm>
            <a:off x="6095999" y="612037"/>
            <a:ext cx="58971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en-US" sz="3500">
                <a:solidFill>
                  <a:schemeClr val="lt1"/>
                </a:solidFill>
              </a:rPr>
              <a:t>Electronic Speed Controller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7" name="Google Shape;367;gf63ee35e06_0_214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gf63ee35e06_0_214"/>
          <p:cNvSpPr txBox="1"/>
          <p:nvPr>
            <p:ph idx="1" type="body"/>
          </p:nvPr>
        </p:nvSpPr>
        <p:spPr>
          <a:xfrm>
            <a:off x="6096000" y="1661140"/>
            <a:ext cx="4646100" cy="4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Requirements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Rated for 25.2 Volts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60A draw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4-in-1 instead of 4 individuals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Replaces Power Distribution Board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Saves 30g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○"/>
            </a:pPr>
            <a:r>
              <a:rPr lang="en-US">
                <a:solidFill>
                  <a:srgbClr val="FF0000"/>
                </a:solidFill>
              </a:rPr>
              <a:t>More </a:t>
            </a:r>
            <a:r>
              <a:rPr lang="en-US">
                <a:solidFill>
                  <a:srgbClr val="FF0000"/>
                </a:solidFill>
              </a:rPr>
              <a:t>susceptible to ESC fires</a:t>
            </a:r>
            <a:r>
              <a:rPr lang="en-US">
                <a:solidFill>
                  <a:srgbClr val="FF0000"/>
                </a:solidFill>
              </a:rPr>
              <a:t> 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69" name="Google Shape;369;gf63ee35e06_0_214"/>
          <p:cNvSpPr txBox="1"/>
          <p:nvPr/>
        </p:nvSpPr>
        <p:spPr>
          <a:xfrm>
            <a:off x="2651675" y="4997250"/>
            <a:ext cx="10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Aikon AK32 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0" name="Google Shape;370;gf63ee35e06_0_214"/>
          <p:cNvPicPr preferRelativeResize="0"/>
          <p:nvPr/>
        </p:nvPicPr>
        <p:blipFill rotWithShape="1">
          <a:blip r:embed="rId3">
            <a:alphaModFix/>
          </a:blip>
          <a:srcRect b="18783" l="29553" r="28847" t="20778"/>
          <a:stretch/>
        </p:blipFill>
        <p:spPr>
          <a:xfrm rot="4">
            <a:off x="1263050" y="1661152"/>
            <a:ext cx="3799051" cy="3104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2e5d6f3c4_2_11"/>
          <p:cNvSpPr txBox="1"/>
          <p:nvPr>
            <p:ph type="title"/>
          </p:nvPr>
        </p:nvSpPr>
        <p:spPr>
          <a:xfrm>
            <a:off x="6095999" y="612037"/>
            <a:ext cx="5897100" cy="8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en-US" sz="3500">
                <a:solidFill>
                  <a:schemeClr val="lt1"/>
                </a:solidFill>
              </a:rPr>
              <a:t>Project Status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7" name="Google Shape;377;g102e5d6f3c4_2_11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8" name="Google Shape;378;g102e5d6f3c4_2_11"/>
          <p:cNvSpPr txBox="1"/>
          <p:nvPr>
            <p:ph idx="1" type="body"/>
          </p:nvPr>
        </p:nvSpPr>
        <p:spPr>
          <a:xfrm>
            <a:off x="6096000" y="1661140"/>
            <a:ext cx="4646100" cy="43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Flight Time of 12 Minutes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Achieved 12.9 Minutes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>
                <a:solidFill>
                  <a:schemeClr val="lt1"/>
                </a:solidFill>
              </a:rPr>
              <a:t>Max speed of 15mph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Achieved &gt; 40mph</a:t>
            </a:r>
            <a:endParaRPr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>
                <a:solidFill>
                  <a:schemeClr val="lt1"/>
                </a:solidFill>
              </a:rPr>
              <a:t>Carry up to a 1 pound of cargo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7:1 Power to Weight Ratio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Drone Weighs 2.7lbs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379" name="Google Shape;379;g102e5d6f3c4_2_11"/>
          <p:cNvPicPr preferRelativeResize="0"/>
          <p:nvPr/>
        </p:nvPicPr>
        <p:blipFill rotWithShape="1">
          <a:blip r:embed="rId3">
            <a:alphaModFix/>
          </a:blip>
          <a:srcRect b="41788" l="0" r="0" t="989"/>
          <a:stretch/>
        </p:blipFill>
        <p:spPr>
          <a:xfrm>
            <a:off x="1247700" y="1287462"/>
            <a:ext cx="3187001" cy="3749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9bdd6a743_0_48"/>
          <p:cNvSpPr txBox="1"/>
          <p:nvPr>
            <p:ph type="title"/>
          </p:nvPr>
        </p:nvSpPr>
        <p:spPr>
          <a:xfrm>
            <a:off x="6096000" y="2331600"/>
            <a:ext cx="55524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solidFill>
                  <a:schemeClr val="lt1"/>
                </a:solidFill>
              </a:rPr>
              <a:t>Automation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6" name="Google Shape;386;gf9bdd6a743_0_48"/>
          <p:cNvSpPr txBox="1"/>
          <p:nvPr>
            <p:ph idx="1" type="body"/>
          </p:nvPr>
        </p:nvSpPr>
        <p:spPr>
          <a:xfrm>
            <a:off x="6096000" y="4378134"/>
            <a:ext cx="5251500" cy="3651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87" name="Google Shape;387;gf9bdd6a743_0_48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88" name="Google Shape;388;gf9bdd6a743_0_4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0" y="0"/>
            <a:ext cx="6096000" cy="6858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9bdd6a743_0_111"/>
          <p:cNvSpPr txBox="1"/>
          <p:nvPr>
            <p:ph type="title"/>
          </p:nvPr>
        </p:nvSpPr>
        <p:spPr>
          <a:xfrm>
            <a:off x="594756" y="217126"/>
            <a:ext cx="110031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>
                <a:solidFill>
                  <a:schemeClr val="lt1"/>
                </a:solidFill>
              </a:rPr>
              <a:t>Automation System Members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4" name="Google Shape;394;gf9bdd6a743_0_111"/>
          <p:cNvSpPr txBox="1"/>
          <p:nvPr/>
        </p:nvSpPr>
        <p:spPr>
          <a:xfrm>
            <a:off x="4541525" y="4032575"/>
            <a:ext cx="31089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Christian Lozano (CS)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▪"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Flask: Backend/Frontend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f9bdd6a743_0_111"/>
          <p:cNvSpPr txBox="1"/>
          <p:nvPr/>
        </p:nvSpPr>
        <p:spPr>
          <a:xfrm>
            <a:off x="998500" y="3963700"/>
            <a:ext cx="3426300" cy="23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Moises David Cortes Lugo (CpE)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▪"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Backend</a:t>
            </a: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Automation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gf9bdd6a743_0_111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97" name="Google Shape;397;gf9bdd6a743_0_111"/>
          <p:cNvPicPr preferRelativeResize="0"/>
          <p:nvPr/>
        </p:nvPicPr>
        <p:blipFill rotWithShape="1">
          <a:blip r:embed="rId3">
            <a:alphaModFix/>
          </a:blip>
          <a:srcRect b="18769" l="4380" r="-4379" t="30350"/>
          <a:stretch/>
        </p:blipFill>
        <p:spPr>
          <a:xfrm>
            <a:off x="5237350" y="1666600"/>
            <a:ext cx="2011842" cy="221604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gf9bdd6a743_0_111"/>
          <p:cNvSpPr txBox="1"/>
          <p:nvPr>
            <p:ph idx="1" type="body"/>
          </p:nvPr>
        </p:nvSpPr>
        <p:spPr>
          <a:xfrm>
            <a:off x="8272525" y="3963701"/>
            <a:ext cx="3108300" cy="22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Lisa Harrison (ME)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</a:rPr>
              <a:t>CS/IRS Minors</a:t>
            </a:r>
            <a:endParaRPr sz="1400">
              <a:solidFill>
                <a:schemeClr val="lt1"/>
              </a:solidFill>
            </a:endParaRPr>
          </a:p>
          <a:p>
            <a:pPr indent="-228600" lvl="0" marL="2286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</a:rPr>
              <a:t>Search Algorithm &amp; Pattern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399" name="Google Shape;399;gf9bdd6a743_0_111"/>
          <p:cNvPicPr preferRelativeResize="0"/>
          <p:nvPr/>
        </p:nvPicPr>
        <p:blipFill rotWithShape="1">
          <a:blip r:embed="rId4">
            <a:alphaModFix/>
          </a:blip>
          <a:srcRect b="9082" l="0" r="-4177" t="0"/>
          <a:stretch/>
        </p:blipFill>
        <p:spPr>
          <a:xfrm>
            <a:off x="8986850" y="1666600"/>
            <a:ext cx="1814317" cy="22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f9bdd6a743_0_111"/>
          <p:cNvPicPr preferRelativeResize="0"/>
          <p:nvPr/>
        </p:nvPicPr>
        <p:blipFill rotWithShape="1">
          <a:blip r:embed="rId5">
            <a:alphaModFix/>
          </a:blip>
          <a:srcRect b="47058" l="12310" r="19522" t="7583"/>
          <a:stretch/>
        </p:blipFill>
        <p:spPr>
          <a:xfrm>
            <a:off x="1601925" y="1666600"/>
            <a:ext cx="2402786" cy="212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b5f1da650_0_10"/>
          <p:cNvSpPr txBox="1"/>
          <p:nvPr>
            <p:ph type="title"/>
          </p:nvPr>
        </p:nvSpPr>
        <p:spPr>
          <a:xfrm>
            <a:off x="594444" y="91601"/>
            <a:ext cx="110031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>
                <a:solidFill>
                  <a:schemeClr val="lt1"/>
                </a:solidFill>
              </a:rPr>
              <a:t>Automation System Requirements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6" name="Google Shape;406;gcb5f1da650_0_10"/>
          <p:cNvSpPr txBox="1"/>
          <p:nvPr/>
        </p:nvSpPr>
        <p:spPr>
          <a:xfrm>
            <a:off x="3114150" y="1866200"/>
            <a:ext cx="6133500" cy="45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12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Char char="●"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Drone must be autonomous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○"/>
            </a:pPr>
            <a:r>
              <a:rPr b="0" i="0" lang="en-U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Little to no human involvement</a:t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Must operate even when offline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●"/>
            </a:pPr>
            <a:r>
              <a:rPr b="0" i="0" lang="en-US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Must have interactive UI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Char char="○"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i="0" lang="en-U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efine search perimeter, lau</a:t>
            </a: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nch drone, emergency control, </a:t>
            </a:r>
            <a:r>
              <a:rPr b="0" i="0" lang="en-US" sz="1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etc.</a:t>
            </a:r>
            <a:endParaRPr b="0" i="0" sz="17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270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cb5f1da650_0_10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 txBox="1"/>
          <p:nvPr>
            <p:ph type="title"/>
          </p:nvPr>
        </p:nvSpPr>
        <p:spPr>
          <a:xfrm>
            <a:off x="6752492" y="642927"/>
            <a:ext cx="5162647" cy="14359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000">
                <a:solidFill>
                  <a:schemeClr val="lt1"/>
                </a:solidFill>
              </a:rPr>
              <a:t>Our Mission</a:t>
            </a:r>
            <a:endParaRPr sz="5000">
              <a:solidFill>
                <a:schemeClr val="lt1"/>
              </a:solidFill>
            </a:endParaRPr>
          </a:p>
        </p:txBody>
      </p:sp>
      <p:sp>
        <p:nvSpPr>
          <p:cNvPr id="142" name="Google Shape;142;p3"/>
          <p:cNvSpPr txBox="1"/>
          <p:nvPr>
            <p:ph idx="1" type="body"/>
          </p:nvPr>
        </p:nvSpPr>
        <p:spPr>
          <a:xfrm>
            <a:off x="6752500" y="1719625"/>
            <a:ext cx="4568400" cy="43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chemeClr val="lt1"/>
                </a:solidFill>
              </a:rPr>
              <a:t>Minimize operator risk with </a:t>
            </a:r>
            <a:r>
              <a:rPr lang="en-US" sz="1600">
                <a:solidFill>
                  <a:schemeClr val="lt1"/>
                </a:solidFill>
              </a:rPr>
              <a:t>autonomous</a:t>
            </a:r>
            <a:r>
              <a:rPr lang="en-US" sz="1600">
                <a:solidFill>
                  <a:schemeClr val="lt1"/>
                </a:solidFill>
              </a:rPr>
              <a:t> drones. 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an end-to-end platform that searches a user-defined </a:t>
            </a:r>
            <a:r>
              <a:rPr lang="en-US" sz="1600">
                <a:solidFill>
                  <a:schemeClr val="lt1"/>
                </a:solidFill>
              </a:rPr>
              <a:t>search area </a:t>
            </a: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 humans: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Ground system application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Drone 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Camera system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CV algorithm</a:t>
            </a:r>
            <a:endParaRPr sz="1600">
              <a:solidFill>
                <a:schemeClr val="lt1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chemeClr val="lt1"/>
                </a:solidFill>
              </a:rPr>
              <a:t>Return a geographical coordinate location and image when potential human detected </a:t>
            </a:r>
            <a:endParaRPr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3"/>
          <p:cNvSpPr txBox="1"/>
          <p:nvPr>
            <p:ph idx="12" type="sldNum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44" name="Google Shape;144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353" r="20353" t="0"/>
          <a:stretch/>
        </p:blipFill>
        <p:spPr>
          <a:xfrm>
            <a:off x="0" y="0"/>
            <a:ext cx="6096000" cy="6858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gfae1521c55_0_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9650" y="1255500"/>
            <a:ext cx="2868825" cy="28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fae1521c55_0_28"/>
          <p:cNvSpPr txBox="1"/>
          <p:nvPr>
            <p:ph idx="1" type="body"/>
          </p:nvPr>
        </p:nvSpPr>
        <p:spPr>
          <a:xfrm>
            <a:off x="594532" y="4219280"/>
            <a:ext cx="51579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Ardupilot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5" name="Google Shape;415;gfae1521c55_0_28"/>
          <p:cNvSpPr txBox="1"/>
          <p:nvPr>
            <p:ph idx="4" type="body"/>
          </p:nvPr>
        </p:nvSpPr>
        <p:spPr>
          <a:xfrm>
            <a:off x="469107" y="4808614"/>
            <a:ext cx="5157900" cy="20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Provides open source firmware for Flight controller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Compatible with many GCS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Supports GPS navigation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Available since 2009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6" name="Google Shape;416;gfae1521c55_0_28"/>
          <p:cNvSpPr txBox="1"/>
          <p:nvPr>
            <p:ph idx="5" type="body"/>
          </p:nvPr>
        </p:nvSpPr>
        <p:spPr>
          <a:xfrm>
            <a:off x="6565107" y="4219280"/>
            <a:ext cx="5183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Holybro Kakute F7 AIO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7" name="Google Shape;417;gfae1521c55_0_28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gfae1521c55_0_28"/>
          <p:cNvSpPr txBox="1"/>
          <p:nvPr>
            <p:ph idx="6" type="body"/>
          </p:nvPr>
        </p:nvSpPr>
        <p:spPr>
          <a:xfrm>
            <a:off x="6565100" y="4808624"/>
            <a:ext cx="5183100" cy="18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Compatible with Ardupilot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MCU: STM32F745 (CPU 216MHz, flash 1MB)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7 UART ports &amp; I2C support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6-axis Gyro and Accelerometer, &amp; barometer(height)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Lightweight: 11.2g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9" name="Google Shape;419;gfae1521c55_0_28"/>
          <p:cNvSpPr txBox="1"/>
          <p:nvPr>
            <p:ph type="title"/>
          </p:nvPr>
        </p:nvSpPr>
        <p:spPr>
          <a:xfrm>
            <a:off x="594519" y="1"/>
            <a:ext cx="110031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System Software &amp; Flight Controller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20" name="Google Shape;420;gfae1521c55_0_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525" y="1409148"/>
            <a:ext cx="5157901" cy="256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63ee35e06_0_31"/>
          <p:cNvSpPr txBox="1"/>
          <p:nvPr>
            <p:ph type="title"/>
          </p:nvPr>
        </p:nvSpPr>
        <p:spPr>
          <a:xfrm>
            <a:off x="594519" y="1"/>
            <a:ext cx="110031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solidFill>
                  <a:schemeClr val="lt1"/>
                </a:solidFill>
              </a:rPr>
              <a:t>Drone Integration: Backend Technologies</a:t>
            </a:r>
            <a:endParaRPr sz="3500"/>
          </a:p>
        </p:txBody>
      </p:sp>
      <p:sp>
        <p:nvSpPr>
          <p:cNvPr id="427" name="Google Shape;427;gf63ee35e06_0_31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8" name="Google Shape;428;gf63ee35e06_0_31"/>
          <p:cNvSpPr txBox="1"/>
          <p:nvPr>
            <p:ph idx="6" type="body"/>
          </p:nvPr>
        </p:nvSpPr>
        <p:spPr>
          <a:xfrm>
            <a:off x="5750625" y="1623300"/>
            <a:ext cx="6242700" cy="50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DroneKit is the Python-based API used to write the automation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It allows the drone to fly by itself from waypoint to waypoint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MAVLink is a protocol used to establish communication between the drone and its onboard components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MavProxy is a Ground Control Station (GCS)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It connects to the drone over a radio frequency antenna, and opens a UDP port for our program to connect to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29" name="Google Shape;429;gf63ee35e06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999476"/>
            <a:ext cx="5445825" cy="2859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ae1521c55_0_13"/>
          <p:cNvSpPr txBox="1"/>
          <p:nvPr>
            <p:ph type="title"/>
          </p:nvPr>
        </p:nvSpPr>
        <p:spPr>
          <a:xfrm>
            <a:off x="838200" y="380141"/>
            <a:ext cx="109476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lang="en-US">
                <a:solidFill>
                  <a:schemeClr val="lt1"/>
                </a:solidFill>
              </a:rPr>
              <a:t>Software Development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436" name="Google Shape;436;gfae1521c55_0_13"/>
          <p:cNvSpPr txBox="1"/>
          <p:nvPr>
            <p:ph idx="1" type="body"/>
          </p:nvPr>
        </p:nvSpPr>
        <p:spPr>
          <a:xfrm>
            <a:off x="197050" y="1854750"/>
            <a:ext cx="5257800" cy="47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rmAutofit/>
          </a:bodyPr>
          <a:lstStyle/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>
                <a:solidFill>
                  <a:schemeClr val="lt1"/>
                </a:solidFill>
              </a:rPr>
              <a:t>Mission Planner</a:t>
            </a:r>
            <a:endParaRPr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-US">
                <a:solidFill>
                  <a:schemeClr val="lt1"/>
                </a:solidFill>
              </a:rPr>
              <a:t>GCS runs alongside Mavproxy</a:t>
            </a:r>
            <a:endParaRPr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-US">
                <a:solidFill>
                  <a:schemeClr val="lt1"/>
                </a:solidFill>
              </a:rPr>
              <a:t>Useful for monitoring drone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>
                <a:solidFill>
                  <a:schemeClr val="lt1"/>
                </a:solidFill>
              </a:rPr>
              <a:t>Dronekit SITL (Software In The Loop)</a:t>
            </a:r>
            <a:endParaRPr>
              <a:solidFill>
                <a:schemeClr val="lt1"/>
              </a:solidFill>
            </a:endParaRPr>
          </a:p>
          <a:p>
            <a:pPr indent="-3810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</a:pPr>
            <a:r>
              <a:rPr lang="en-US">
                <a:solidFill>
                  <a:schemeClr val="lt1"/>
                </a:solidFill>
              </a:rPr>
              <a:t>Software provides virtual drone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7" name="Google Shape;437;gfae1521c55_0_13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8" name="Google Shape;438;gfae1521c55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8600" y="1511287"/>
            <a:ext cx="7248752" cy="398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cb5f1da650_0_26"/>
          <p:cNvSpPr txBox="1"/>
          <p:nvPr>
            <p:ph type="title"/>
          </p:nvPr>
        </p:nvSpPr>
        <p:spPr>
          <a:xfrm>
            <a:off x="594525" y="767851"/>
            <a:ext cx="11003100" cy="548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sz="3500">
              <a:solidFill>
                <a:schemeClr val="lt1"/>
              </a:solidFill>
            </a:endParaRPr>
          </a:p>
        </p:txBody>
      </p:sp>
      <p:sp>
        <p:nvSpPr>
          <p:cNvPr id="445" name="Google Shape;445;gcb5f1da650_0_26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6" name="Google Shape;446;gcb5f1da650_0_26"/>
          <p:cNvPicPr preferRelativeResize="0"/>
          <p:nvPr/>
        </p:nvPicPr>
        <p:blipFill rotWithShape="1">
          <a:blip r:embed="rId3">
            <a:alphaModFix/>
          </a:blip>
          <a:srcRect b="0" l="119" r="119" t="0"/>
          <a:stretch/>
        </p:blipFill>
        <p:spPr>
          <a:xfrm>
            <a:off x="2448437" y="1120300"/>
            <a:ext cx="7295124" cy="5632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cb5f1da650_0_26"/>
          <p:cNvSpPr txBox="1"/>
          <p:nvPr>
            <p:ph type="title"/>
          </p:nvPr>
        </p:nvSpPr>
        <p:spPr>
          <a:xfrm>
            <a:off x="594525" y="0"/>
            <a:ext cx="11003100" cy="11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500">
                <a:solidFill>
                  <a:schemeClr val="lt1"/>
                </a:solidFill>
              </a:rPr>
              <a:t>Automation System Diagram</a:t>
            </a:r>
            <a:endParaRPr sz="3500"/>
          </a:p>
        </p:txBody>
      </p:sp>
      <p:pic>
        <p:nvPicPr>
          <p:cNvPr id="448" name="Google Shape;448;gcb5f1da650_0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8425" y="1120200"/>
            <a:ext cx="7295124" cy="5670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f9df2e7e8a_1_25"/>
          <p:cNvSpPr txBox="1"/>
          <p:nvPr>
            <p:ph type="title"/>
          </p:nvPr>
        </p:nvSpPr>
        <p:spPr>
          <a:xfrm>
            <a:off x="594525" y="0"/>
            <a:ext cx="110031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solidFill>
                  <a:schemeClr val="lt1"/>
                </a:solidFill>
              </a:rPr>
              <a:t>The UI</a:t>
            </a:r>
            <a:endParaRPr sz="3500"/>
          </a:p>
        </p:txBody>
      </p:sp>
      <p:sp>
        <p:nvSpPr>
          <p:cNvPr id="455" name="Google Shape;455;gf9df2e7e8a_1_25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6" name="Google Shape;456;gf9df2e7e8a_1_25"/>
          <p:cNvSpPr txBox="1"/>
          <p:nvPr>
            <p:ph idx="6" type="body"/>
          </p:nvPr>
        </p:nvSpPr>
        <p:spPr>
          <a:xfrm>
            <a:off x="5822150" y="1263950"/>
            <a:ext cx="6242700" cy="4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Developed in Flask</a:t>
            </a:r>
            <a:endParaRPr sz="19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Compatibility (runs off Python, which connects to backend &amp; CV script)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Runs locally, allowing to read COM ports on the PC for telemetry</a:t>
            </a:r>
            <a:endParaRPr sz="1600"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User process</a:t>
            </a:r>
            <a:endParaRPr sz="1900"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US">
                <a:solidFill>
                  <a:schemeClr val="lt1"/>
                </a:solidFill>
              </a:rPr>
              <a:t>The user will type the port number the RF is on and then click connect</a:t>
            </a:r>
            <a:endParaRPr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US">
                <a:solidFill>
                  <a:schemeClr val="lt1"/>
                </a:solidFill>
              </a:rPr>
              <a:t>Next the user will click 4 points on a map to make a rectangular or square shape to search</a:t>
            </a:r>
            <a:endParaRPr>
              <a:solidFill>
                <a:schemeClr val="lt1"/>
              </a:solidFill>
            </a:endParaRPr>
          </a:p>
          <a:p>
            <a:pPr indent="-3302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eriod"/>
            </a:pPr>
            <a:r>
              <a:rPr lang="en-US">
                <a:solidFill>
                  <a:schemeClr val="lt1"/>
                </a:solidFill>
              </a:rPr>
              <a:t>Finally, the user will click submit to begin the search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57" name="Google Shape;457;gf9df2e7e8a_1_25"/>
          <p:cNvPicPr preferRelativeResize="0"/>
          <p:nvPr/>
        </p:nvPicPr>
        <p:blipFill rotWithShape="1">
          <a:blip r:embed="rId3">
            <a:alphaModFix/>
          </a:blip>
          <a:srcRect b="8500" l="0" r="15368" t="-8500"/>
          <a:stretch/>
        </p:blipFill>
        <p:spPr>
          <a:xfrm>
            <a:off x="510050" y="3396850"/>
            <a:ext cx="4845675" cy="27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f9df2e7e8a_1_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975" y="1263900"/>
            <a:ext cx="5445825" cy="21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f748193315_4_12"/>
          <p:cNvSpPr txBox="1"/>
          <p:nvPr>
            <p:ph type="title"/>
          </p:nvPr>
        </p:nvSpPr>
        <p:spPr>
          <a:xfrm>
            <a:off x="594519" y="1"/>
            <a:ext cx="110031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solidFill>
                  <a:schemeClr val="lt1"/>
                </a:solidFill>
              </a:rPr>
              <a:t>Main User Interface</a:t>
            </a:r>
            <a:endParaRPr sz="3500"/>
          </a:p>
        </p:txBody>
      </p:sp>
      <p:sp>
        <p:nvSpPr>
          <p:cNvPr id="465" name="Google Shape;465;gf748193315_4_12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6" name="Google Shape;466;gf748193315_4_12"/>
          <p:cNvSpPr txBox="1"/>
          <p:nvPr>
            <p:ph idx="6" type="body"/>
          </p:nvPr>
        </p:nvSpPr>
        <p:spPr>
          <a:xfrm>
            <a:off x="1639000" y="4566250"/>
            <a:ext cx="8826000" cy="18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US" sz="1900">
                <a:solidFill>
                  <a:schemeClr val="lt1"/>
                </a:solidFill>
              </a:rPr>
              <a:t>Table that displays the selected points on the map interface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-US" sz="1900">
                <a:solidFill>
                  <a:schemeClr val="lt1"/>
                </a:solidFill>
              </a:rPr>
              <a:t>Drone icon updates on a time interval bases to show latest position of it</a:t>
            </a:r>
            <a:endParaRPr sz="19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US" sz="1900">
                <a:solidFill>
                  <a:schemeClr val="lt1"/>
                </a:solidFill>
              </a:rPr>
              <a:t>Telemetry Info Table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Drone </a:t>
            </a:r>
            <a:r>
              <a:rPr lang="en-US" sz="1900">
                <a:solidFill>
                  <a:schemeClr val="lt1"/>
                </a:solidFill>
              </a:rPr>
              <a:t>ongoing</a:t>
            </a:r>
            <a:r>
              <a:rPr lang="en-US" sz="1900">
                <a:solidFill>
                  <a:schemeClr val="lt1"/>
                </a:solidFill>
              </a:rPr>
              <a:t> actions</a:t>
            </a:r>
            <a:endParaRPr sz="1900">
              <a:solidFill>
                <a:schemeClr val="lt1"/>
              </a:solidFill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US" sz="1900">
                <a:solidFill>
                  <a:schemeClr val="lt1"/>
                </a:solidFill>
              </a:rPr>
              <a:t>Drone Override functions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467" name="Google Shape;467;gf748193315_4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850" y="1075075"/>
            <a:ext cx="7784824" cy="35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02e5d6f3c4_4_16"/>
          <p:cNvSpPr txBox="1"/>
          <p:nvPr>
            <p:ph type="title"/>
          </p:nvPr>
        </p:nvSpPr>
        <p:spPr>
          <a:xfrm>
            <a:off x="594519" y="1"/>
            <a:ext cx="110031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solidFill>
                  <a:schemeClr val="lt1"/>
                </a:solidFill>
              </a:rPr>
              <a:t>Mission report:</a:t>
            </a:r>
            <a:endParaRPr sz="35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solidFill>
                  <a:schemeClr val="lt1"/>
                </a:solidFill>
              </a:rPr>
              <a:t>Main</a:t>
            </a:r>
            <a:r>
              <a:rPr lang="en-US" sz="3500">
                <a:solidFill>
                  <a:schemeClr val="lt1"/>
                </a:solidFill>
              </a:rPr>
              <a:t> User Interface Cont.</a:t>
            </a:r>
            <a:endParaRPr sz="3500"/>
          </a:p>
        </p:txBody>
      </p:sp>
      <p:sp>
        <p:nvSpPr>
          <p:cNvPr id="474" name="Google Shape;474;g102e5d6f3c4_4_16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5" name="Google Shape;475;g102e5d6f3c4_4_16"/>
          <p:cNvSpPr txBox="1"/>
          <p:nvPr>
            <p:ph idx="6" type="body"/>
          </p:nvPr>
        </p:nvSpPr>
        <p:spPr>
          <a:xfrm>
            <a:off x="1396850" y="5602175"/>
            <a:ext cx="8826000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●"/>
            </a:pPr>
            <a:r>
              <a:rPr lang="en-US" sz="1900">
                <a:solidFill>
                  <a:schemeClr val="lt1"/>
                </a:solidFill>
              </a:rPr>
              <a:t>Shows </a:t>
            </a:r>
            <a:r>
              <a:rPr lang="en-US" sz="1900">
                <a:solidFill>
                  <a:schemeClr val="lt1"/>
                </a:solidFill>
              </a:rPr>
              <a:t>coordinates</a:t>
            </a:r>
            <a:r>
              <a:rPr lang="en-US" sz="1900">
                <a:solidFill>
                  <a:schemeClr val="lt1"/>
                </a:solidFill>
              </a:rPr>
              <a:t> of person found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And image of the high confidence page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476" name="Google Shape;476;g102e5d6f3c4_4_16"/>
          <p:cNvPicPr preferRelativeResize="0"/>
          <p:nvPr/>
        </p:nvPicPr>
        <p:blipFill rotWithShape="1">
          <a:blip r:embed="rId3">
            <a:alphaModFix/>
          </a:blip>
          <a:srcRect b="5428" l="0" r="0" t="0"/>
          <a:stretch/>
        </p:blipFill>
        <p:spPr>
          <a:xfrm>
            <a:off x="1396850" y="1328951"/>
            <a:ext cx="9398424" cy="42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fb17167ace_4_13"/>
          <p:cNvSpPr txBox="1"/>
          <p:nvPr>
            <p:ph type="title"/>
          </p:nvPr>
        </p:nvSpPr>
        <p:spPr>
          <a:xfrm>
            <a:off x="526450" y="0"/>
            <a:ext cx="110031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solidFill>
                  <a:schemeClr val="lt1"/>
                </a:solidFill>
              </a:rPr>
              <a:t>UI Changes</a:t>
            </a:r>
            <a:endParaRPr sz="3500"/>
          </a:p>
        </p:txBody>
      </p:sp>
      <p:sp>
        <p:nvSpPr>
          <p:cNvPr id="483" name="Google Shape;483;gfb17167ace_4_13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4" name="Google Shape;484;gfb17167ace_4_13"/>
          <p:cNvSpPr txBox="1"/>
          <p:nvPr>
            <p:ph idx="6" type="body"/>
          </p:nvPr>
        </p:nvSpPr>
        <p:spPr>
          <a:xfrm>
            <a:off x="1611300" y="4756975"/>
            <a:ext cx="8969400" cy="16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Refined the aesthetic of the application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Added mission report and status messages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Added drone icon that updates to the real time location</a:t>
            </a:r>
            <a:endParaRPr sz="19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Changed coordinate input to clicking on the map instead of typing them individually</a:t>
            </a:r>
            <a:endParaRPr sz="1900">
              <a:solidFill>
                <a:schemeClr val="lt1"/>
              </a:solidFill>
            </a:endParaRPr>
          </a:p>
          <a:p>
            <a:pPr indent="-3492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○"/>
            </a:pPr>
            <a:r>
              <a:rPr lang="en-US" sz="1900">
                <a:solidFill>
                  <a:schemeClr val="lt1"/>
                </a:solidFill>
              </a:rPr>
              <a:t>For visibility shows selected coordinates selected on the side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485" name="Google Shape;485;gfb17167ace_4_13"/>
          <p:cNvPicPr preferRelativeResize="0"/>
          <p:nvPr/>
        </p:nvPicPr>
        <p:blipFill rotWithShape="1">
          <a:blip r:embed="rId3">
            <a:alphaModFix/>
          </a:blip>
          <a:srcRect b="0" l="911" r="39899" t="10578"/>
          <a:stretch/>
        </p:blipFill>
        <p:spPr>
          <a:xfrm>
            <a:off x="0" y="1528550"/>
            <a:ext cx="5098527" cy="322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gfb17167ace_4_13"/>
          <p:cNvSpPr txBox="1"/>
          <p:nvPr>
            <p:ph idx="6" type="body"/>
          </p:nvPr>
        </p:nvSpPr>
        <p:spPr>
          <a:xfrm>
            <a:off x="2538038" y="1057871"/>
            <a:ext cx="17019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900">
                <a:solidFill>
                  <a:schemeClr val="lt1"/>
                </a:solidFill>
              </a:rPr>
              <a:t>Old UI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7" name="Google Shape;487;gfb17167ace_4_13"/>
          <p:cNvSpPr txBox="1"/>
          <p:nvPr>
            <p:ph idx="6" type="body"/>
          </p:nvPr>
        </p:nvSpPr>
        <p:spPr>
          <a:xfrm>
            <a:off x="8056600" y="1057871"/>
            <a:ext cx="17019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900">
                <a:solidFill>
                  <a:schemeClr val="lt1"/>
                </a:solidFill>
              </a:rPr>
              <a:t>New UI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88" name="Google Shape;488;gfb17167ace_4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8522" y="1528550"/>
            <a:ext cx="7093478" cy="32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748193315_3_12"/>
          <p:cNvSpPr txBox="1"/>
          <p:nvPr>
            <p:ph type="title"/>
          </p:nvPr>
        </p:nvSpPr>
        <p:spPr>
          <a:xfrm>
            <a:off x="594519" y="1"/>
            <a:ext cx="110031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solidFill>
                  <a:schemeClr val="lt1"/>
                </a:solidFill>
              </a:rPr>
              <a:t>Search Pattern &amp; Algorithm</a:t>
            </a:r>
            <a:endParaRPr sz="3500"/>
          </a:p>
        </p:txBody>
      </p:sp>
      <p:sp>
        <p:nvSpPr>
          <p:cNvPr id="495" name="Google Shape;495;gf748193315_3_12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6" name="Google Shape;496;gf748193315_3_12"/>
          <p:cNvSpPr txBox="1"/>
          <p:nvPr>
            <p:ph idx="6" type="body"/>
          </p:nvPr>
        </p:nvSpPr>
        <p:spPr>
          <a:xfrm>
            <a:off x="5750625" y="1828800"/>
            <a:ext cx="6012900" cy="48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Algorithm has to move the drone in a way that allows the camera to visualize every part of the search area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Parallel search pattern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Interval between search paths is determined by the FOV of the camera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Incorporates the area of the CV algorithm that has the highest probability of detection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Searching the most likely route is efficient for  ground teams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Saves drone for search patterns that are more manpower-intensive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97" name="Google Shape;497;gf748193315_3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775701"/>
            <a:ext cx="5445826" cy="3002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9df2e7e8a_1_66"/>
          <p:cNvSpPr txBox="1"/>
          <p:nvPr>
            <p:ph type="title"/>
          </p:nvPr>
        </p:nvSpPr>
        <p:spPr>
          <a:xfrm>
            <a:off x="594519" y="1"/>
            <a:ext cx="110031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solidFill>
                  <a:schemeClr val="lt1"/>
                </a:solidFill>
              </a:rPr>
              <a:t>Search Pattern &amp; Algorithm</a:t>
            </a:r>
            <a:endParaRPr sz="3500"/>
          </a:p>
        </p:txBody>
      </p:sp>
      <p:sp>
        <p:nvSpPr>
          <p:cNvPr id="504" name="Google Shape;504;gf9df2e7e8a_1_66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5" name="Google Shape;505;gf9df2e7e8a_1_66"/>
          <p:cNvSpPr txBox="1"/>
          <p:nvPr>
            <p:ph idx="6" type="body"/>
          </p:nvPr>
        </p:nvSpPr>
        <p:spPr>
          <a:xfrm>
            <a:off x="5750625" y="1828800"/>
            <a:ext cx="6012900" cy="48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Parallel search</a:t>
            </a:r>
            <a:r>
              <a:rPr lang="en-US">
                <a:solidFill>
                  <a:schemeClr val="lt1"/>
                </a:solidFill>
              </a:rPr>
              <a:t> algorithm requires a perfect rectangle for waypoint generation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Program generates a perfect rectangle from the user coordinates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This pattern allows for the greatest flexibility for user input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When the last known point (LKP) of a human is generally known, the user can define the search area to situate the LKP in the middle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The user can also extend the search area in the likely direction of travel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06" name="Google Shape;506;gf9df2e7e8a_1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100" y="2550675"/>
            <a:ext cx="5583524" cy="211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gf9df2e7e8a_1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100" y="2247897"/>
            <a:ext cx="5583524" cy="3133204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f9df2e7e8a_1_66"/>
          <p:cNvSpPr/>
          <p:nvPr/>
        </p:nvSpPr>
        <p:spPr>
          <a:xfrm>
            <a:off x="3451725" y="3162300"/>
            <a:ext cx="926400" cy="19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f9df2e7e8a_1_66"/>
          <p:cNvSpPr/>
          <p:nvPr/>
        </p:nvSpPr>
        <p:spPr>
          <a:xfrm>
            <a:off x="4694150" y="3162300"/>
            <a:ext cx="926400" cy="190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2e5d6f1fb_1_7"/>
          <p:cNvSpPr txBox="1"/>
          <p:nvPr>
            <p:ph type="title"/>
          </p:nvPr>
        </p:nvSpPr>
        <p:spPr>
          <a:xfrm>
            <a:off x="5990327" y="371100"/>
            <a:ext cx="6311700" cy="14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000">
                <a:solidFill>
                  <a:schemeClr val="lt1"/>
                </a:solidFill>
              </a:rPr>
              <a:t>Mission Requirements</a:t>
            </a:r>
            <a:endParaRPr sz="5000">
              <a:solidFill>
                <a:schemeClr val="lt1"/>
              </a:solidFill>
            </a:endParaRPr>
          </a:p>
        </p:txBody>
      </p:sp>
      <p:sp>
        <p:nvSpPr>
          <p:cNvPr id="150" name="Google Shape;150;g102e5d6f1fb_1_7"/>
          <p:cNvSpPr txBox="1"/>
          <p:nvPr>
            <p:ph idx="1" type="body"/>
          </p:nvPr>
        </p:nvSpPr>
        <p:spPr>
          <a:xfrm>
            <a:off x="6752500" y="1719625"/>
            <a:ext cx="4568400" cy="43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chemeClr val="lt1"/>
                </a:solidFill>
              </a:rPr>
              <a:t>Search area 150 ft x 150 ft</a:t>
            </a:r>
            <a:endParaRPr sz="1600">
              <a:solidFill>
                <a:schemeClr val="lt1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12 minutes flight time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Enough to cover entire search area</a:t>
            </a:r>
            <a:endParaRPr sz="1600">
              <a:solidFill>
                <a:schemeClr val="lt1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Adequate CV footage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Identify human victim with 80% confidence</a:t>
            </a:r>
            <a:endParaRPr sz="1600">
              <a:solidFill>
                <a:schemeClr val="lt1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Carry up to 1 lb cargo</a:t>
            </a:r>
            <a:endParaRPr sz="1600">
              <a:solidFill>
                <a:schemeClr val="lt1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 sz="1600">
                <a:solidFill>
                  <a:schemeClr val="lt1"/>
                </a:solidFill>
              </a:rPr>
              <a:t>Flight speed &gt; 15 mph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Search speed = 10 mph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102e5d6f1fb_1_7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2" name="Google Shape;152;g102e5d6f1fb_1_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7922" r="17929" t="0"/>
          <a:stretch/>
        </p:blipFill>
        <p:spPr>
          <a:xfrm>
            <a:off x="0" y="0"/>
            <a:ext cx="6096000" cy="6858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9bdd6a743_0_103"/>
          <p:cNvSpPr txBox="1"/>
          <p:nvPr>
            <p:ph type="title"/>
          </p:nvPr>
        </p:nvSpPr>
        <p:spPr>
          <a:xfrm>
            <a:off x="6096000" y="2331600"/>
            <a:ext cx="55524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solidFill>
                  <a:schemeClr val="lt1"/>
                </a:solidFill>
              </a:rPr>
              <a:t>Computer Vision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6" name="Google Shape;516;gf9bdd6a743_0_103"/>
          <p:cNvSpPr txBox="1"/>
          <p:nvPr>
            <p:ph idx="1" type="body"/>
          </p:nvPr>
        </p:nvSpPr>
        <p:spPr>
          <a:xfrm>
            <a:off x="6096000" y="4378134"/>
            <a:ext cx="5251500" cy="3651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517" name="Google Shape;517;gf9bdd6a743_0_103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18" name="Google Shape;518;gf9bdd6a743_0_10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000" r="25000" t="0"/>
          <a:stretch/>
        </p:blipFill>
        <p:spPr>
          <a:xfrm>
            <a:off x="0" y="0"/>
            <a:ext cx="6096000" cy="6858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f9bdd6a743_0_122"/>
          <p:cNvSpPr txBox="1"/>
          <p:nvPr>
            <p:ph type="title"/>
          </p:nvPr>
        </p:nvSpPr>
        <p:spPr>
          <a:xfrm>
            <a:off x="594444" y="132176"/>
            <a:ext cx="110031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>
                <a:solidFill>
                  <a:schemeClr val="lt1"/>
                </a:solidFill>
              </a:rPr>
              <a:t>CV System Members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524" name="Google Shape;524;gf9bdd6a743_0_122"/>
          <p:cNvSpPr txBox="1"/>
          <p:nvPr>
            <p:ph idx="1" type="body"/>
          </p:nvPr>
        </p:nvSpPr>
        <p:spPr>
          <a:xfrm>
            <a:off x="3517050" y="4310755"/>
            <a:ext cx="51579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Josh Mutugi (CS)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5" name="Google Shape;525;gf9bdd6a743_0_122"/>
          <p:cNvSpPr txBox="1"/>
          <p:nvPr>
            <p:ph idx="4" type="body"/>
          </p:nvPr>
        </p:nvSpPr>
        <p:spPr>
          <a:xfrm>
            <a:off x="3517050" y="4947100"/>
            <a:ext cx="51579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</a:pPr>
            <a:r>
              <a:rPr lang="en-US" sz="1400">
                <a:solidFill>
                  <a:schemeClr val="lt1"/>
                </a:solidFill>
              </a:rPr>
              <a:t>CV Model Selection</a:t>
            </a:r>
            <a:endParaRPr sz="1400">
              <a:solidFill>
                <a:schemeClr val="lt1"/>
              </a:solidFill>
            </a:endParaRPr>
          </a:p>
          <a:p>
            <a:pPr indent="-228600" lvl="0" marL="22860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</a:pPr>
            <a:r>
              <a:rPr lang="en-US" sz="1400">
                <a:solidFill>
                  <a:schemeClr val="lt1"/>
                </a:solidFill>
              </a:rPr>
              <a:t>CV Model Integration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526" name="Google Shape;526;gf9bdd6a743_0_122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7" name="Google Shape;527;gf9bdd6a743_0_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9275" y="1404925"/>
            <a:ext cx="2604100" cy="276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cb5f1da650_0_18"/>
          <p:cNvSpPr txBox="1"/>
          <p:nvPr>
            <p:ph type="title"/>
          </p:nvPr>
        </p:nvSpPr>
        <p:spPr>
          <a:xfrm>
            <a:off x="594444" y="91576"/>
            <a:ext cx="110031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>
                <a:solidFill>
                  <a:schemeClr val="lt1"/>
                </a:solidFill>
              </a:rPr>
              <a:t>CV System Requirements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3" name="Google Shape;533;gcb5f1da650_0_18"/>
          <p:cNvSpPr txBox="1"/>
          <p:nvPr/>
        </p:nvSpPr>
        <p:spPr>
          <a:xfrm>
            <a:off x="2661450" y="1714875"/>
            <a:ext cx="6869100" cy="4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1200" u="sng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Must detect a human from an altitude of 10 - 15 ft.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●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Must detect a human within its frame with at least 80% confidence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must run quickly on CPU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preferably has pre-trained weights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Training would take a long time on CPU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●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 has simple implementation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Char char="○"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long, complex process would not be feasible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gcb5f1da650_0_18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b2514ef0e_0_21"/>
          <p:cNvSpPr txBox="1"/>
          <p:nvPr>
            <p:ph type="title"/>
          </p:nvPr>
        </p:nvSpPr>
        <p:spPr>
          <a:xfrm>
            <a:off x="594519" y="1"/>
            <a:ext cx="110031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solidFill>
                  <a:schemeClr val="lt1"/>
                </a:solidFill>
              </a:rPr>
              <a:t>Some Possible Object Detection Models</a:t>
            </a:r>
            <a:endParaRPr sz="3500"/>
          </a:p>
        </p:txBody>
      </p:sp>
      <p:sp>
        <p:nvSpPr>
          <p:cNvPr id="541" name="Google Shape;541;gfb2514ef0e_0_21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2" name="Google Shape;542;gfb2514ef0e_0_21"/>
          <p:cNvSpPr txBox="1"/>
          <p:nvPr>
            <p:ph idx="6" type="body"/>
          </p:nvPr>
        </p:nvSpPr>
        <p:spPr>
          <a:xfrm>
            <a:off x="5750625" y="1828800"/>
            <a:ext cx="6198000" cy="48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HOG (Histogram of Oriented Gradients)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Focuses on the structure and shape of the object in the image by calculating the orientation and gradient of each localized portion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EfficientDet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Extracts features from the image, classifies them, and fuses them together to predict the object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YOLO (You Only Look Once)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Divides the image into a grid and predicts the class, bounding box and confidence for each object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43" name="Google Shape;543;gfb2514ef0e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775701"/>
            <a:ext cx="5445825" cy="3458099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fb2514ef0e_0_21"/>
          <p:cNvSpPr txBox="1"/>
          <p:nvPr/>
        </p:nvSpPr>
        <p:spPr>
          <a:xfrm>
            <a:off x="1556375" y="5386200"/>
            <a:ext cx="23595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YOLO Object Detection Design</a:t>
            </a:r>
            <a:endParaRPr b="0" i="1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b2514ef0e_0_0"/>
          <p:cNvSpPr txBox="1"/>
          <p:nvPr>
            <p:ph type="title"/>
          </p:nvPr>
        </p:nvSpPr>
        <p:spPr>
          <a:xfrm>
            <a:off x="594519" y="1"/>
            <a:ext cx="110031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solidFill>
                  <a:schemeClr val="lt1"/>
                </a:solidFill>
              </a:rPr>
              <a:t>Comparison of Available Models</a:t>
            </a:r>
            <a:endParaRPr sz="3500"/>
          </a:p>
        </p:txBody>
      </p:sp>
      <p:sp>
        <p:nvSpPr>
          <p:cNvPr id="551" name="Google Shape;551;gfb2514ef0e_0_0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2" name="Google Shape;552;gfb2514ef0e_0_0"/>
          <p:cNvSpPr txBox="1"/>
          <p:nvPr>
            <p:ph idx="6" type="body"/>
          </p:nvPr>
        </p:nvSpPr>
        <p:spPr>
          <a:xfrm>
            <a:off x="5780750" y="1589700"/>
            <a:ext cx="6012900" cy="48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Initially, we used HOG, but found it detected too many objects incorrectly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YOLOv4 runs twice as fast as next most efficient model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6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Quickly found YOLOv4 pre-trained weights after a few Google searches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Also found an OpenCV-based script to test it with live footage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53" name="Google Shape;553;gfb2514ef0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475" y="1675301"/>
            <a:ext cx="5445824" cy="4301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f9df2e7e8a_1_75"/>
          <p:cNvSpPr txBox="1"/>
          <p:nvPr>
            <p:ph type="title"/>
          </p:nvPr>
        </p:nvSpPr>
        <p:spPr>
          <a:xfrm>
            <a:off x="594519" y="1"/>
            <a:ext cx="110031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solidFill>
                  <a:schemeClr val="lt1"/>
                </a:solidFill>
              </a:rPr>
              <a:t>Our Current CV Model</a:t>
            </a:r>
            <a:endParaRPr sz="3500"/>
          </a:p>
        </p:txBody>
      </p:sp>
      <p:sp>
        <p:nvSpPr>
          <p:cNvPr id="560" name="Google Shape;560;gf9df2e7e8a_1_75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1" name="Google Shape;561;gf9df2e7e8a_1_75"/>
          <p:cNvSpPr txBox="1"/>
          <p:nvPr>
            <p:ph idx="6" type="body"/>
          </p:nvPr>
        </p:nvSpPr>
        <p:spPr>
          <a:xfrm>
            <a:off x="5750575" y="1727050"/>
            <a:ext cx="6318600" cy="50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Running YOLOv4 on CPU was very slow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Operated at 1 - 3 Frames per Second (FPS)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Research showed that Tiny YOLOv4 was a compressed version of YOLOv4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Typically used with mobile and embedded devices, making it lightweight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Quickly found Tiny YOLOv4 weights after a Google search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Running Tiny YOLOv4 on CPU was relatively fast with a slight drop in confidence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Operated at 6 - 11 FPS with a ~5% dip in confidence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We settled on Tiny YOLOv4, deciding the drop was negligible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62" name="Google Shape;562;gf9df2e7e8a_1_75"/>
          <p:cNvPicPr preferRelativeResize="0"/>
          <p:nvPr/>
        </p:nvPicPr>
        <p:blipFill rotWithShape="1">
          <a:blip r:embed="rId3">
            <a:alphaModFix/>
          </a:blip>
          <a:srcRect b="2109" l="2391" r="0" t="6964"/>
          <a:stretch/>
        </p:blipFill>
        <p:spPr>
          <a:xfrm>
            <a:off x="750650" y="2176275"/>
            <a:ext cx="4261000" cy="3151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fab4765279_0_0"/>
          <p:cNvSpPr txBox="1"/>
          <p:nvPr>
            <p:ph type="title"/>
          </p:nvPr>
        </p:nvSpPr>
        <p:spPr>
          <a:xfrm>
            <a:off x="594519" y="1"/>
            <a:ext cx="110031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500">
                <a:solidFill>
                  <a:schemeClr val="lt1"/>
                </a:solidFill>
              </a:rPr>
              <a:t>Onboard vs. Offboard Processing</a:t>
            </a:r>
            <a:endParaRPr sz="3500"/>
          </a:p>
        </p:txBody>
      </p:sp>
      <p:sp>
        <p:nvSpPr>
          <p:cNvPr id="569" name="Google Shape;569;gfab4765279_0_0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0" name="Google Shape;570;gfab4765279_0_0"/>
          <p:cNvSpPr txBox="1"/>
          <p:nvPr>
            <p:ph idx="6" type="body"/>
          </p:nvPr>
        </p:nvSpPr>
        <p:spPr>
          <a:xfrm>
            <a:off x="989400" y="4759200"/>
            <a:ext cx="10213200" cy="20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Onboard processing produces high video quality, but demands more battery consumption while adding more weight and space to the drone</a:t>
            </a:r>
            <a:endParaRPr sz="19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00">
              <a:solidFill>
                <a:schemeClr val="lt1"/>
              </a:solidFill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-US" sz="1900">
                <a:solidFill>
                  <a:schemeClr val="lt1"/>
                </a:solidFill>
              </a:rPr>
              <a:t>Offboard processing produces adequate video quality, but it is cheaper with fewer necessary components</a:t>
            </a:r>
            <a:endParaRPr sz="1900">
              <a:solidFill>
                <a:schemeClr val="lt1"/>
              </a:solidFill>
            </a:endParaRPr>
          </a:p>
        </p:txBody>
      </p:sp>
      <p:pic>
        <p:nvPicPr>
          <p:cNvPr id="571" name="Google Shape;571;gfab476527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700" y="1271875"/>
            <a:ext cx="3537875" cy="28779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572" name="Google Shape;572;gfab4765279_0_0"/>
          <p:cNvSpPr txBox="1"/>
          <p:nvPr/>
        </p:nvSpPr>
        <p:spPr>
          <a:xfrm>
            <a:off x="4394425" y="1555600"/>
            <a:ext cx="37374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NVIDIA’s Jetson Nano for Onboard CV Processing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3" name="Google Shape;573;gfab476527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24109" y="1271875"/>
            <a:ext cx="2734842" cy="3199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4" name="Google Shape;574;gfab4765279_0_0"/>
          <p:cNvSpPr txBox="1"/>
          <p:nvPr/>
        </p:nvSpPr>
        <p:spPr>
          <a:xfrm>
            <a:off x="5919175" y="2962200"/>
            <a:ext cx="3126300" cy="4002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FPV Receiver for Offboard CV Processing</a:t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gfab4765279_0_0"/>
          <p:cNvSpPr/>
          <p:nvPr/>
        </p:nvSpPr>
        <p:spPr>
          <a:xfrm flipH="1" rot="-5400000">
            <a:off x="4340675" y="1530700"/>
            <a:ext cx="869100" cy="1719300"/>
          </a:xfrm>
          <a:prstGeom prst="bentUpArrow">
            <a:avLst>
              <a:gd fmla="val 10420" name="adj1"/>
              <a:gd fmla="val 1307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fab4765279_0_0"/>
          <p:cNvSpPr/>
          <p:nvPr/>
        </p:nvSpPr>
        <p:spPr>
          <a:xfrm rot="5400000">
            <a:off x="7963200" y="2970600"/>
            <a:ext cx="869100" cy="1652700"/>
          </a:xfrm>
          <a:prstGeom prst="bentUpArrow">
            <a:avLst>
              <a:gd fmla="val 10420" name="adj1"/>
              <a:gd fmla="val 13074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Google Shape;582;gfab4765279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4850" y="1096758"/>
            <a:ext cx="5703600" cy="3208243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gfab4765279_0_43"/>
          <p:cNvSpPr txBox="1"/>
          <p:nvPr>
            <p:ph type="title"/>
          </p:nvPr>
        </p:nvSpPr>
        <p:spPr>
          <a:xfrm>
            <a:off x="594519" y="1"/>
            <a:ext cx="110031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Components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4" name="Google Shape;584;gfab4765279_0_43"/>
          <p:cNvSpPr txBox="1"/>
          <p:nvPr>
            <p:ph idx="1" type="body"/>
          </p:nvPr>
        </p:nvSpPr>
        <p:spPr>
          <a:xfrm>
            <a:off x="418907" y="4036755"/>
            <a:ext cx="51579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Camera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5" name="Google Shape;585;gfab4765279_0_43"/>
          <p:cNvSpPr txBox="1"/>
          <p:nvPr>
            <p:ph idx="4" type="body"/>
          </p:nvPr>
        </p:nvSpPr>
        <p:spPr>
          <a:xfrm>
            <a:off x="469107" y="4531139"/>
            <a:ext cx="5157900" cy="20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Foxeer T-Rex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Highest resolution analog camera on market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1500TVL 2MP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150° horizontal field of view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6" name="Google Shape;586;gfab4765279_0_43"/>
          <p:cNvSpPr txBox="1"/>
          <p:nvPr>
            <p:ph idx="5" type="body"/>
          </p:nvPr>
        </p:nvSpPr>
        <p:spPr>
          <a:xfrm>
            <a:off x="6565107" y="4036755"/>
            <a:ext cx="5183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VTX (Video Transmitter)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7" name="Google Shape;587;gfab4765279_0_43"/>
          <p:cNvSpPr txBox="1"/>
          <p:nvPr>
            <p:ph idx="6" type="body"/>
          </p:nvPr>
        </p:nvSpPr>
        <p:spPr>
          <a:xfrm>
            <a:off x="6565107" y="4531139"/>
            <a:ext cx="5183100" cy="20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RDQ Mach 3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Heat protection lasts for an hour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Others will burn in minutes without airflow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Capable of the highest power output for most VTX</a:t>
            </a:r>
            <a:endParaRPr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Mile range for video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8" name="Google Shape;588;gfab4765279_0_43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9" name="Google Shape;589;gfab4765279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725" y="1060563"/>
            <a:ext cx="5832226" cy="328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fab4765279_0_57"/>
          <p:cNvSpPr txBox="1"/>
          <p:nvPr>
            <p:ph type="title"/>
          </p:nvPr>
        </p:nvSpPr>
        <p:spPr>
          <a:xfrm>
            <a:off x="838200" y="265641"/>
            <a:ext cx="109476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lang="en-US">
                <a:solidFill>
                  <a:schemeClr val="lt1"/>
                </a:solidFill>
              </a:rPr>
              <a:t>Computer Vision System Map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596" name="Google Shape;596;gfab4765279_0_57"/>
          <p:cNvSpPr txBox="1"/>
          <p:nvPr>
            <p:ph idx="12" type="sldNum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7" name="Google Shape;597;gfab4765279_0_57"/>
          <p:cNvPicPr preferRelativeResize="0"/>
          <p:nvPr/>
        </p:nvPicPr>
        <p:blipFill rotWithShape="1">
          <a:blip r:embed="rId3">
            <a:alphaModFix/>
          </a:blip>
          <a:srcRect b="58" l="0" r="0" t="69"/>
          <a:stretch/>
        </p:blipFill>
        <p:spPr>
          <a:xfrm>
            <a:off x="2094850" y="1262775"/>
            <a:ext cx="8002298" cy="52140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f9df2e7e8a_1_112"/>
          <p:cNvSpPr txBox="1"/>
          <p:nvPr>
            <p:ph type="title"/>
          </p:nvPr>
        </p:nvSpPr>
        <p:spPr>
          <a:xfrm>
            <a:off x="6461575" y="2262875"/>
            <a:ext cx="53466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Demo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03" name="Google Shape;603;gf9df2e7e8a_1_11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014" r="25014" t="0"/>
          <a:stretch/>
        </p:blipFill>
        <p:spPr>
          <a:xfrm>
            <a:off x="0" y="0"/>
            <a:ext cx="6096000" cy="6867919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gf9df2e7e8a_1_112"/>
          <p:cNvSpPr txBox="1"/>
          <p:nvPr>
            <p:ph idx="1" type="body"/>
          </p:nvPr>
        </p:nvSpPr>
        <p:spPr>
          <a:xfrm>
            <a:off x="6461575" y="4393375"/>
            <a:ext cx="3782100" cy="3651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605" name="Google Shape;605;gf9df2e7e8a_1_112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2e5d6f1fb_1_0"/>
          <p:cNvSpPr txBox="1"/>
          <p:nvPr>
            <p:ph type="title"/>
          </p:nvPr>
        </p:nvSpPr>
        <p:spPr>
          <a:xfrm>
            <a:off x="6752492" y="642927"/>
            <a:ext cx="5162700" cy="14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5000">
                <a:solidFill>
                  <a:schemeClr val="lt1"/>
                </a:solidFill>
              </a:rPr>
              <a:t>Use Case</a:t>
            </a:r>
            <a:endParaRPr sz="5000">
              <a:solidFill>
                <a:schemeClr val="lt1"/>
              </a:solidFill>
            </a:endParaRPr>
          </a:p>
        </p:txBody>
      </p:sp>
      <p:sp>
        <p:nvSpPr>
          <p:cNvPr id="158" name="Google Shape;158;g102e5d6f1fb_1_0"/>
          <p:cNvSpPr txBox="1"/>
          <p:nvPr>
            <p:ph idx="1" type="body"/>
          </p:nvPr>
        </p:nvSpPr>
        <p:spPr>
          <a:xfrm>
            <a:off x="6752492" y="2178840"/>
            <a:ext cx="4431000" cy="37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chemeClr val="lt1"/>
                </a:solidFill>
              </a:rPr>
              <a:t>Search area roughly the size of half a football field (150 ft x 150 ft)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Level terrain with no obstacles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chemeClr val="lt1"/>
                </a:solidFill>
              </a:rPr>
              <a:t>Lays foundation for operations in contemporary military theatres</a:t>
            </a:r>
            <a:endParaRPr>
              <a:solidFill>
                <a:schemeClr val="lt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Desert</a:t>
            </a:r>
            <a:endParaRPr>
              <a:solidFill>
                <a:schemeClr val="lt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Rubble field</a:t>
            </a:r>
            <a:endParaRPr>
              <a:solidFill>
                <a:schemeClr val="lt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Open water</a:t>
            </a:r>
            <a:endParaRPr>
              <a:solidFill>
                <a:schemeClr val="lt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Toxic Environments</a:t>
            </a:r>
            <a:endParaRPr>
              <a:solidFill>
                <a:schemeClr val="lt1"/>
              </a:solidFill>
            </a:endParaRPr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●"/>
            </a:pPr>
            <a:r>
              <a:rPr lang="en-US" sz="1600">
                <a:solidFill>
                  <a:schemeClr val="lt1"/>
                </a:solidFill>
              </a:rPr>
              <a:t>First step towards comprehensive SAR drone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Obstacle avoidance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Additional sensors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US" sz="1600">
                <a:solidFill>
                  <a:schemeClr val="lt1"/>
                </a:solidFill>
              </a:rPr>
              <a:t>Supply delivery</a:t>
            </a:r>
            <a:endParaRPr sz="16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102e5d6f1fb_1_0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0" name="Google Shape;160;g102e5d6f1fb_1_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1155" r="11155" t="0"/>
          <a:stretch/>
        </p:blipFill>
        <p:spPr>
          <a:xfrm>
            <a:off x="0" y="0"/>
            <a:ext cx="6096000" cy="6858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02e5d6f3c4_0_1"/>
          <p:cNvSpPr txBox="1"/>
          <p:nvPr>
            <p:ph type="title"/>
          </p:nvPr>
        </p:nvSpPr>
        <p:spPr>
          <a:xfrm>
            <a:off x="6461575" y="2262875"/>
            <a:ext cx="53466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Administrative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11" name="Google Shape;611;g102e5d6f3c4_0_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451" r="20457" t="0"/>
          <a:stretch/>
        </p:blipFill>
        <p:spPr>
          <a:xfrm>
            <a:off x="0" y="0"/>
            <a:ext cx="6096002" cy="686792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102e5d6f3c4_0_1"/>
          <p:cNvSpPr txBox="1"/>
          <p:nvPr>
            <p:ph idx="1" type="body"/>
          </p:nvPr>
        </p:nvSpPr>
        <p:spPr>
          <a:xfrm>
            <a:off x="6461575" y="4393375"/>
            <a:ext cx="3782100" cy="3651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613" name="Google Shape;613;g102e5d6f3c4_0_1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f9bdd6a743_0_202"/>
          <p:cNvSpPr/>
          <p:nvPr/>
        </p:nvSpPr>
        <p:spPr>
          <a:xfrm>
            <a:off x="594450" y="6300290"/>
            <a:ext cx="11003100" cy="5577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9985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gf9bdd6a743_0_202"/>
          <p:cNvSpPr txBox="1"/>
          <p:nvPr>
            <p:ph type="title"/>
          </p:nvPr>
        </p:nvSpPr>
        <p:spPr>
          <a:xfrm>
            <a:off x="594519" y="767791"/>
            <a:ext cx="1100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Administrative Technologies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0" name="Google Shape;620;gf9bdd6a743_0_202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1" name="Google Shape;621;gf9bdd6a743_0_202"/>
          <p:cNvSpPr txBox="1"/>
          <p:nvPr>
            <p:ph idx="4294967295" type="body"/>
          </p:nvPr>
        </p:nvSpPr>
        <p:spPr>
          <a:xfrm>
            <a:off x="1927275" y="2247900"/>
            <a:ext cx="89025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>
                <a:solidFill>
                  <a:schemeClr val="lt1"/>
                </a:solidFill>
              </a:rPr>
              <a:t>Discord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>
                <a:solidFill>
                  <a:schemeClr val="lt1"/>
                </a:solidFill>
              </a:rPr>
              <a:t>Team communication</a:t>
            </a:r>
            <a:endParaRPr>
              <a:solidFill>
                <a:schemeClr val="lt1"/>
              </a:solidFill>
            </a:endParaRPr>
          </a:p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>
                <a:solidFill>
                  <a:schemeClr val="lt1"/>
                </a:solidFill>
              </a:rPr>
              <a:t>Jira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>
                <a:solidFill>
                  <a:schemeClr val="lt1"/>
                </a:solidFill>
              </a:rPr>
              <a:t>Project management</a:t>
            </a:r>
            <a:endParaRPr>
              <a:solidFill>
                <a:schemeClr val="lt1"/>
              </a:solidFill>
            </a:endParaRPr>
          </a:p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>
                <a:solidFill>
                  <a:schemeClr val="lt1"/>
                </a:solidFill>
              </a:rPr>
              <a:t>GitHub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>
                <a:solidFill>
                  <a:schemeClr val="lt1"/>
                </a:solidFill>
              </a:rPr>
              <a:t>Updating code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22" name="Google Shape;622;gf9bdd6a743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5800" y="1744000"/>
            <a:ext cx="1889425" cy="18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f9bdd6a743_0_2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35300" y="2640849"/>
            <a:ext cx="2013976" cy="201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f9bdd6a743_0_2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8825" y="4199776"/>
            <a:ext cx="1889425" cy="18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f748193315_1_180"/>
          <p:cNvSpPr/>
          <p:nvPr/>
        </p:nvSpPr>
        <p:spPr>
          <a:xfrm>
            <a:off x="594450" y="6300290"/>
            <a:ext cx="11003100" cy="5577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9985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gf748193315_1_180"/>
          <p:cNvSpPr txBox="1"/>
          <p:nvPr>
            <p:ph type="title"/>
          </p:nvPr>
        </p:nvSpPr>
        <p:spPr>
          <a:xfrm>
            <a:off x="594519" y="767791"/>
            <a:ext cx="1100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Project Management - Agile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31" name="Google Shape;631;gf748193315_1_180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2" name="Google Shape;632;gf748193315_1_180"/>
          <p:cNvSpPr txBox="1"/>
          <p:nvPr>
            <p:ph idx="4294967295" type="body"/>
          </p:nvPr>
        </p:nvSpPr>
        <p:spPr>
          <a:xfrm>
            <a:off x="737250" y="2247900"/>
            <a:ext cx="100926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lang="en-US">
                <a:solidFill>
                  <a:schemeClr val="lt1"/>
                </a:solidFill>
              </a:rPr>
              <a:t>S</a:t>
            </a:r>
            <a:r>
              <a:rPr lang="en-US">
                <a:solidFill>
                  <a:schemeClr val="lt1"/>
                </a:solidFill>
              </a:rPr>
              <a:t>hort term, working </a:t>
            </a:r>
            <a:r>
              <a:rPr lang="en-US">
                <a:solidFill>
                  <a:schemeClr val="lt1"/>
                </a:solidFill>
              </a:rPr>
              <a:t>deliverables</a:t>
            </a:r>
            <a:r>
              <a:rPr lang="en-US">
                <a:solidFill>
                  <a:schemeClr val="lt1"/>
                </a:solidFill>
              </a:rPr>
              <a:t> with quick feedback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>
                <a:solidFill>
                  <a:schemeClr val="lt1"/>
                </a:solidFill>
              </a:rPr>
              <a:t>What we implemented: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US">
                <a:solidFill>
                  <a:schemeClr val="lt1"/>
                </a:solidFill>
              </a:rPr>
              <a:t>2-Week Sprint planning meetings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US">
                <a:solidFill>
                  <a:schemeClr val="lt1"/>
                </a:solidFill>
              </a:rPr>
              <a:t>Weekly scrum (stand up) meetings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>
                <a:solidFill>
                  <a:schemeClr val="lt1"/>
                </a:solidFill>
              </a:rPr>
              <a:t>What worked for us: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US">
                <a:solidFill>
                  <a:schemeClr val="lt1"/>
                </a:solidFill>
              </a:rPr>
              <a:t>Short-term focus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>
                <a:solidFill>
                  <a:schemeClr val="lt1"/>
                </a:solidFill>
              </a:rPr>
              <a:t>What didn’t work for us: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US">
                <a:solidFill>
                  <a:schemeClr val="lt1"/>
                </a:solidFill>
              </a:rPr>
              <a:t>Long-term focus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US">
                <a:solidFill>
                  <a:schemeClr val="lt1"/>
                </a:solidFill>
              </a:rPr>
              <a:t>Thinking outside of current sprint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33" name="Google Shape;633;gf748193315_1_180"/>
          <p:cNvPicPr preferRelativeResize="0"/>
          <p:nvPr/>
        </p:nvPicPr>
        <p:blipFill rotWithShape="1">
          <a:blip r:embed="rId3">
            <a:alphaModFix/>
          </a:blip>
          <a:srcRect b="13803" l="0" r="0" t="18986"/>
          <a:stretch/>
        </p:blipFill>
        <p:spPr>
          <a:xfrm>
            <a:off x="6594325" y="2920825"/>
            <a:ext cx="4610100" cy="30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02e5d6f1fb_0_32"/>
          <p:cNvSpPr/>
          <p:nvPr/>
        </p:nvSpPr>
        <p:spPr>
          <a:xfrm>
            <a:off x="594450" y="6300290"/>
            <a:ext cx="11003100" cy="5577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9985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g102e5d6f1fb_0_32"/>
          <p:cNvSpPr txBox="1"/>
          <p:nvPr>
            <p:ph type="title"/>
          </p:nvPr>
        </p:nvSpPr>
        <p:spPr>
          <a:xfrm>
            <a:off x="594519" y="767791"/>
            <a:ext cx="1100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Project Management - Agile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0" name="Google Shape;640;g102e5d6f1fb_0_32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41" name="Google Shape;641;g102e5d6f1fb_0_32"/>
          <p:cNvPicPr preferRelativeResize="0"/>
          <p:nvPr/>
        </p:nvPicPr>
        <p:blipFill rotWithShape="1">
          <a:blip r:embed="rId3">
            <a:alphaModFix/>
          </a:blip>
          <a:srcRect b="0" l="546" r="0" t="1555"/>
          <a:stretch/>
        </p:blipFill>
        <p:spPr>
          <a:xfrm>
            <a:off x="1983400" y="1736700"/>
            <a:ext cx="8270250" cy="41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88888"/>
        </a:solid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f63ee35e06_0_18"/>
          <p:cNvSpPr/>
          <p:nvPr/>
        </p:nvSpPr>
        <p:spPr>
          <a:xfrm>
            <a:off x="594450" y="6300290"/>
            <a:ext cx="11003100" cy="5577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9985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gf63ee35e06_0_18"/>
          <p:cNvSpPr txBox="1"/>
          <p:nvPr>
            <p:ph type="title"/>
          </p:nvPr>
        </p:nvSpPr>
        <p:spPr>
          <a:xfrm>
            <a:off x="594444" y="363216"/>
            <a:ext cx="1100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Drone Budget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48" name="Google Shape;648;gf63ee35e06_0_18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49" name="Google Shape;649;gf63ee35e06_0_18"/>
          <p:cNvGraphicFramePr/>
          <p:nvPr/>
        </p:nvGraphicFramePr>
        <p:xfrm>
          <a:off x="952500" y="1187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{A5926910-B801-4425-AE4F-78D0FBE8715B}</a:tableStyleId>
              </a:tblPr>
              <a:tblGrid>
                <a:gridCol w="2571750"/>
                <a:gridCol w="2571750"/>
              </a:tblGrid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Part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Cost ($)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Flight Controller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48.99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Electronic Speed Controller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49.99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Video Transmitter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24.99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RF Telemetry Module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29.00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GPS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39.90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Camera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44.90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Motors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107.96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Propellers 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7.55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Batteries (One Set)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73.98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9FC5E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Frame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66.23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Total Cost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4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93</a:t>
                      </a: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</a:rPr>
                        <a:t>.</a:t>
                      </a:r>
                      <a:r>
                        <a:rPr lang="en-US">
                          <a:solidFill>
                            <a:schemeClr val="lt1"/>
                          </a:solidFill>
                        </a:rPr>
                        <a:t>49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50" name="Google Shape;650;gf63ee35e06_0_18"/>
          <p:cNvGraphicFramePr/>
          <p:nvPr/>
        </p:nvGraphicFramePr>
        <p:xfrm>
          <a:off x="6405775" y="1583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{A5926910-B801-4425-AE4F-78D0FBE8715B}</a:tableStyleId>
              </a:tblPr>
              <a:tblGrid>
                <a:gridCol w="4130850"/>
                <a:gridCol w="1012650"/>
              </a:tblGrid>
              <a:tr h="792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ME Department Paid (Including price of items already in stock)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$345.73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What We Already Had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$73.98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9FC5E8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Teams Total Expenses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dk1"/>
                          </a:solidFill>
                        </a:rPr>
                        <a:t>$66.23</a:t>
                      </a:r>
                      <a:endParaRPr sz="14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f9bdd6a743_0_178"/>
          <p:cNvSpPr txBox="1"/>
          <p:nvPr>
            <p:ph type="title"/>
          </p:nvPr>
        </p:nvSpPr>
        <p:spPr>
          <a:xfrm>
            <a:off x="594519" y="1"/>
            <a:ext cx="110031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>
                <a:solidFill>
                  <a:schemeClr val="lt1"/>
                </a:solidFill>
              </a:rPr>
              <a:t>Challenges &amp; Successes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6" name="Google Shape;656;gf9bdd6a743_0_178"/>
          <p:cNvSpPr txBox="1"/>
          <p:nvPr>
            <p:ph idx="1" type="body"/>
          </p:nvPr>
        </p:nvSpPr>
        <p:spPr>
          <a:xfrm>
            <a:off x="6439732" y="1760880"/>
            <a:ext cx="51579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Successes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7" name="Google Shape;657;gf9bdd6a743_0_178"/>
          <p:cNvSpPr txBox="1"/>
          <p:nvPr>
            <p:ph idx="5" type="body"/>
          </p:nvPr>
        </p:nvSpPr>
        <p:spPr>
          <a:xfrm>
            <a:off x="594532" y="1760880"/>
            <a:ext cx="5183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Challenges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8" name="Google Shape;658;gf9bdd6a743_0_178"/>
          <p:cNvSpPr txBox="1"/>
          <p:nvPr>
            <p:ph idx="4" type="body"/>
          </p:nvPr>
        </p:nvSpPr>
        <p:spPr>
          <a:xfrm>
            <a:off x="7464525" y="2392850"/>
            <a:ext cx="41331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lang="en-US">
                <a:solidFill>
                  <a:schemeClr val="lt1"/>
                </a:solidFill>
              </a:rPr>
              <a:t>Project Management Software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Jira</a:t>
            </a:r>
            <a:endParaRPr>
              <a:solidFill>
                <a:schemeClr val="lt1"/>
              </a:solidFill>
            </a:endParaRPr>
          </a:p>
          <a:p>
            <a:pPr indent="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Weekly Meetings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Team-wide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Dr. Stresau (MAE SD)</a:t>
            </a:r>
            <a:endParaRPr>
              <a:solidFill>
                <a:schemeClr val="lt1"/>
              </a:solidFill>
            </a:endParaRPr>
          </a:p>
          <a:p>
            <a:pPr indent="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Communication Platforms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Discord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59" name="Google Shape;659;gf9bdd6a743_0_178"/>
          <p:cNvSpPr txBox="1"/>
          <p:nvPr>
            <p:ph idx="6" type="body"/>
          </p:nvPr>
        </p:nvSpPr>
        <p:spPr>
          <a:xfrm>
            <a:off x="1431150" y="2392850"/>
            <a:ext cx="4225800" cy="44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lang="en-US">
                <a:solidFill>
                  <a:schemeClr val="lt1"/>
                </a:solidFill>
              </a:rPr>
              <a:t>Lack of a sponsor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Mentors in Dr. Stresau and Dr. Leinecker</a:t>
            </a:r>
            <a:endParaRPr>
              <a:solidFill>
                <a:schemeClr val="lt1"/>
              </a:solidFill>
            </a:endParaRPr>
          </a:p>
          <a:p>
            <a:pPr indent="0" lvl="0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Being a multidisciplinary project (&amp; constantly verifying schedules)</a:t>
            </a:r>
            <a:endParaRPr>
              <a:solidFill>
                <a:schemeClr val="lt1"/>
              </a:solidFill>
            </a:endParaRPr>
          </a:p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>
                <a:solidFill>
                  <a:schemeClr val="lt1"/>
                </a:solidFill>
              </a:rPr>
              <a:t>Drone caught on fire</a:t>
            </a:r>
            <a:endParaRPr>
              <a:solidFill>
                <a:schemeClr val="lt1"/>
              </a:solidFill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US">
                <a:solidFill>
                  <a:schemeClr val="lt1"/>
                </a:solidFill>
              </a:rPr>
              <a:t>Yet, somehow managed to work better afterwards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0" name="Google Shape;660;gf9bdd6a743_0_178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1" name="Google Shape;661;gf9bdd6a743_0_178"/>
          <p:cNvSpPr/>
          <p:nvPr/>
        </p:nvSpPr>
        <p:spPr>
          <a:xfrm>
            <a:off x="594450" y="6300290"/>
            <a:ext cx="11003100" cy="5577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9985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f748193315_1_173"/>
          <p:cNvSpPr/>
          <p:nvPr/>
        </p:nvSpPr>
        <p:spPr>
          <a:xfrm>
            <a:off x="594450" y="6300290"/>
            <a:ext cx="11003100" cy="5577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9985A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gf748193315_1_173"/>
          <p:cNvSpPr txBox="1"/>
          <p:nvPr>
            <p:ph type="title"/>
          </p:nvPr>
        </p:nvSpPr>
        <p:spPr>
          <a:xfrm>
            <a:off x="594519" y="767791"/>
            <a:ext cx="1100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>
                <a:solidFill>
                  <a:schemeClr val="lt1"/>
                </a:solidFill>
              </a:rPr>
              <a:t>Increased Scope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68" name="Google Shape;668;gf748193315_1_173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9" name="Google Shape;669;gf748193315_1_173"/>
          <p:cNvSpPr txBox="1"/>
          <p:nvPr>
            <p:ph idx="4294967295" type="body"/>
          </p:nvPr>
        </p:nvSpPr>
        <p:spPr>
          <a:xfrm>
            <a:off x="1318025" y="2247900"/>
            <a:ext cx="7931400" cy="3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●"/>
            </a:pPr>
            <a:r>
              <a:rPr lang="en-US">
                <a:solidFill>
                  <a:schemeClr val="lt1"/>
                </a:solidFill>
              </a:rPr>
              <a:t>Swarm (multiple) drone setup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US">
                <a:solidFill>
                  <a:schemeClr val="lt1"/>
                </a:solidFill>
              </a:rPr>
              <a:t>Project was designed to be inexpensive to support multiple drones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>
                <a:solidFill>
                  <a:schemeClr val="lt1"/>
                </a:solidFill>
              </a:rPr>
              <a:t>Thermal imaging onboard sensors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>
                <a:solidFill>
                  <a:schemeClr val="lt1"/>
                </a:solidFill>
              </a:rPr>
              <a:t>Add payload support for supply delivery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>
                <a:solidFill>
                  <a:schemeClr val="lt1"/>
                </a:solidFill>
              </a:rPr>
              <a:t>Custom waypoints</a:t>
            </a:r>
            <a:endParaRPr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-US">
                <a:solidFill>
                  <a:schemeClr val="lt1"/>
                </a:solidFill>
              </a:rPr>
              <a:t>Multiple victims</a:t>
            </a:r>
            <a:endParaRPr>
              <a:solidFill>
                <a:schemeClr val="lt1"/>
              </a:solidFill>
            </a:endParaRPr>
          </a:p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f9bdd6a743_0_209"/>
          <p:cNvSpPr txBox="1"/>
          <p:nvPr>
            <p:ph idx="4294967295" type="title"/>
          </p:nvPr>
        </p:nvSpPr>
        <p:spPr>
          <a:xfrm>
            <a:off x="1878150" y="5112200"/>
            <a:ext cx="8435700" cy="8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u="sng"/>
              <a:t>THANK YOU</a:t>
            </a:r>
            <a:endParaRPr u="sn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9bdd6a743_0_72"/>
          <p:cNvSpPr txBox="1"/>
          <p:nvPr>
            <p:ph type="title"/>
          </p:nvPr>
        </p:nvSpPr>
        <p:spPr>
          <a:xfrm>
            <a:off x="6096000" y="2331600"/>
            <a:ext cx="5552400" cy="1661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-US">
                <a:solidFill>
                  <a:schemeClr val="lt1"/>
                </a:solidFill>
              </a:rPr>
              <a:t>Flight Hardware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7" name="Google Shape;167;gf9bdd6a743_0_72"/>
          <p:cNvSpPr txBox="1"/>
          <p:nvPr>
            <p:ph idx="1" type="body"/>
          </p:nvPr>
        </p:nvSpPr>
        <p:spPr>
          <a:xfrm>
            <a:off x="6096000" y="4378134"/>
            <a:ext cx="5251500" cy="365100"/>
          </a:xfrm>
          <a:prstGeom prst="rect">
            <a:avLst/>
          </a:prstGeom>
          <a:gradFill>
            <a:gsLst>
              <a:gs pos="0">
                <a:schemeClr val="accent5"/>
              </a:gs>
              <a:gs pos="50000">
                <a:schemeClr val="accent1"/>
              </a:gs>
              <a:gs pos="100000">
                <a:srgbClr val="E8995B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168" name="Google Shape;168;gf9bdd6a743_0_72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9" name="Google Shape;169;gf9bdd6a743_0_7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0367" r="20373" t="0"/>
          <a:stretch/>
        </p:blipFill>
        <p:spPr>
          <a:xfrm>
            <a:off x="0" y="0"/>
            <a:ext cx="6096000" cy="6858000"/>
          </a:xfrm>
          <a:prstGeom prst="parallelogram">
            <a:avLst>
              <a:gd fmla="val 2500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9bdd6a743_0_80"/>
          <p:cNvSpPr txBox="1"/>
          <p:nvPr>
            <p:ph type="title"/>
          </p:nvPr>
        </p:nvSpPr>
        <p:spPr>
          <a:xfrm>
            <a:off x="594444" y="132176"/>
            <a:ext cx="110031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>
                <a:solidFill>
                  <a:schemeClr val="lt1"/>
                </a:solidFill>
              </a:rPr>
              <a:t>Hardware System Members</a:t>
            </a:r>
            <a:endParaRPr sz="4800">
              <a:solidFill>
                <a:schemeClr val="lt1"/>
              </a:solidFill>
            </a:endParaRPr>
          </a:p>
        </p:txBody>
      </p:sp>
      <p:sp>
        <p:nvSpPr>
          <p:cNvPr id="175" name="Google Shape;175;gf9bdd6a743_0_80"/>
          <p:cNvSpPr txBox="1"/>
          <p:nvPr>
            <p:ph idx="1" type="body"/>
          </p:nvPr>
        </p:nvSpPr>
        <p:spPr>
          <a:xfrm>
            <a:off x="469107" y="4114005"/>
            <a:ext cx="51579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Nick Norman (ME)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gf9bdd6a743_0_80"/>
          <p:cNvSpPr txBox="1"/>
          <p:nvPr>
            <p:ph idx="5" type="body"/>
          </p:nvPr>
        </p:nvSpPr>
        <p:spPr>
          <a:xfrm>
            <a:off x="5459632" y="4136580"/>
            <a:ext cx="5183100" cy="4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>
                <a:solidFill>
                  <a:schemeClr val="lt1"/>
                </a:solidFill>
              </a:rPr>
              <a:t>Joey Manalo (CS)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gf9bdd6a743_0_80"/>
          <p:cNvSpPr txBox="1"/>
          <p:nvPr>
            <p:ph idx="4" type="body"/>
          </p:nvPr>
        </p:nvSpPr>
        <p:spPr>
          <a:xfrm>
            <a:off x="1592875" y="4796200"/>
            <a:ext cx="3319800" cy="17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</a:rPr>
              <a:t>Project Manager</a:t>
            </a:r>
            <a:endParaRPr sz="1400"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</a:pPr>
            <a:r>
              <a:rPr lang="en-US" sz="1400">
                <a:solidFill>
                  <a:schemeClr val="lt1"/>
                </a:solidFill>
              </a:rPr>
              <a:t>Drone Frame design, mounting hardware design and manufacturing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78" name="Google Shape;178;gf9bdd6a743_0_80"/>
          <p:cNvSpPr txBox="1"/>
          <p:nvPr>
            <p:ph idx="6" type="body"/>
          </p:nvPr>
        </p:nvSpPr>
        <p:spPr>
          <a:xfrm>
            <a:off x="6565100" y="4796199"/>
            <a:ext cx="5183100" cy="17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</a:pPr>
            <a:r>
              <a:rPr lang="en-US" sz="1400">
                <a:solidFill>
                  <a:schemeClr val="lt1"/>
                </a:solidFill>
              </a:rPr>
              <a:t>Drone SME (Subject Matter Expert)</a:t>
            </a:r>
            <a:endParaRPr sz="1400"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</a:pPr>
            <a:r>
              <a:rPr lang="en-US" sz="1400">
                <a:solidFill>
                  <a:schemeClr val="lt1"/>
                </a:solidFill>
              </a:rPr>
              <a:t>Drone Component Selection</a:t>
            </a:r>
            <a:endParaRPr sz="1400">
              <a:solidFill>
                <a:schemeClr val="lt1"/>
              </a:solidFill>
            </a:endParaRPr>
          </a:p>
          <a:p>
            <a:pPr indent="-2286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▪"/>
            </a:pPr>
            <a:r>
              <a:rPr lang="en-US" sz="1400">
                <a:solidFill>
                  <a:schemeClr val="lt1"/>
                </a:solidFill>
              </a:rPr>
              <a:t>Lead Tester and Builder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79" name="Google Shape;179;gf9bdd6a743_0_80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gf9bdd6a743_0_80"/>
          <p:cNvPicPr preferRelativeResize="0"/>
          <p:nvPr/>
        </p:nvPicPr>
        <p:blipFill rotWithShape="1">
          <a:blip r:embed="rId3">
            <a:alphaModFix/>
          </a:blip>
          <a:srcRect b="25171" l="16807" r="13540" t="0"/>
          <a:stretch/>
        </p:blipFill>
        <p:spPr>
          <a:xfrm>
            <a:off x="6888638" y="1693601"/>
            <a:ext cx="2325074" cy="231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f9bdd6a743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651" y="1693600"/>
            <a:ext cx="2398525" cy="239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b5f1da650_0_2"/>
          <p:cNvSpPr txBox="1"/>
          <p:nvPr>
            <p:ph type="title"/>
          </p:nvPr>
        </p:nvSpPr>
        <p:spPr>
          <a:xfrm>
            <a:off x="594444" y="114476"/>
            <a:ext cx="11003100" cy="16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n-US" sz="4800">
                <a:solidFill>
                  <a:schemeClr val="lt1"/>
                </a:solidFill>
              </a:rPr>
              <a:t>Hardware System Requirements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gcb5f1da650_0_2"/>
          <p:cNvSpPr txBox="1"/>
          <p:nvPr>
            <p:ph idx="12" type="sldNum"/>
          </p:nvPr>
        </p:nvSpPr>
        <p:spPr>
          <a:xfrm>
            <a:off x="11549269" y="6468303"/>
            <a:ext cx="44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88" name="Google Shape;188;gcb5f1da650_0_2"/>
          <p:cNvGraphicFramePr/>
          <p:nvPr/>
        </p:nvGraphicFramePr>
        <p:xfrm>
          <a:off x="6653175" y="148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{A5926910-B801-4425-AE4F-78D0FBE8715B}</a:tableStyleId>
              </a:tblPr>
              <a:tblGrid>
                <a:gridCol w="4500850"/>
              </a:tblGrid>
              <a:tr h="373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Objectives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4254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●"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Portability</a:t>
                      </a:r>
                      <a:endParaRPr sz="19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254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●"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Weight reduction</a:t>
                      </a:r>
                      <a:endParaRPr sz="1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254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●"/>
                      </a:pP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Reduce jitter for CV models in live footage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89" name="Google Shape;189;gcb5f1da650_0_2"/>
          <p:cNvGraphicFramePr/>
          <p:nvPr/>
        </p:nvGraphicFramePr>
        <p:xfrm>
          <a:off x="594450" y="148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{A5926910-B801-4425-AE4F-78D0FBE8715B}</a:tableStyleId>
              </a:tblPr>
              <a:tblGrid>
                <a:gridCol w="4500850"/>
              </a:tblGrid>
              <a:tr h="381000"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Mission requirements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55600" lvl="0" marL="45720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Noto Sans Symbols"/>
                        <a:buChar char="●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Search area of 150 feet x 150 feet 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55600" lvl="0" marL="45720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Noto Sans Symbols"/>
                        <a:buChar char="●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 minute operation run time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55600" lvl="0" marL="45720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Noto Sans Symbols"/>
                        <a:buChar char="●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Provide adequate CV footage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55600" lvl="0" marL="45720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Noto Sans Symbols"/>
                        <a:buChar char="●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Ability to carry up to 1 lb of cargo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55600" lvl="0" marL="45720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Noto Sans Symbols"/>
                        <a:buChar char="●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Vehicle max velocity greater than 15mph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55600" lvl="1" marL="914400" rtl="0" algn="l">
                        <a:lnSpc>
                          <a:spcPct val="115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Noto Sans Symbols"/>
                        <a:buChar char="○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Searching speed of 10mph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90" name="Google Shape;190;gcb5f1da650_0_2"/>
          <p:cNvGraphicFramePr/>
          <p:nvPr/>
        </p:nvGraphicFramePr>
        <p:xfrm>
          <a:off x="6653175" y="376914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{A5926910-B801-4425-AE4F-78D0FBE8715B}</a:tableStyleId>
              </a:tblPr>
              <a:tblGrid>
                <a:gridCol w="4500850"/>
              </a:tblGrid>
              <a:tr h="113950">
                <a:tc>
                  <a:txBody>
                    <a:bodyPr/>
                    <a:lstStyle/>
                    <a:p>
                      <a:pPr indent="0" lvl="0" marL="45720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Additional R</a:t>
                      </a: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equirements</a:t>
                      </a:r>
                      <a:endParaRPr sz="1400" u="none" cap="none" strike="noStrike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0500">
                <a:tc>
                  <a:txBody>
                    <a:bodyPr/>
                    <a:lstStyle/>
                    <a:p>
                      <a:pPr indent="-355600" lvl="0" marL="45720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Noto Sans Symbols"/>
                        <a:buChar char="●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Frame must be built, not purchased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55600" lvl="1" marL="91440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Noto Sans Symbols"/>
                        <a:buChar char="○"/>
                      </a:pPr>
                      <a:r>
                        <a:rPr lang="en-US" sz="17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Mechanical Engineering SD requirement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355600" lvl="0" marL="45720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000"/>
                        <a:buFont typeface="Noto Sans Symbols"/>
                        <a:buChar char="●"/>
                      </a:pPr>
                      <a:r>
                        <a:rPr lang="en-US" sz="20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Senior Design Budget - $500</a:t>
                      </a:r>
                      <a:endParaRPr sz="20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748193315_1_484"/>
          <p:cNvSpPr txBox="1"/>
          <p:nvPr>
            <p:ph type="title"/>
          </p:nvPr>
        </p:nvSpPr>
        <p:spPr>
          <a:xfrm>
            <a:off x="899575" y="136200"/>
            <a:ext cx="9787200" cy="85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b="0" lang="en-US">
                <a:solidFill>
                  <a:schemeClr val="lt1"/>
                </a:solidFill>
              </a:rPr>
              <a:t>Design Options</a:t>
            </a:r>
            <a:endParaRPr b="0">
              <a:solidFill>
                <a:schemeClr val="lt1"/>
              </a:solidFill>
            </a:endParaRPr>
          </a:p>
        </p:txBody>
      </p:sp>
      <p:graphicFrame>
        <p:nvGraphicFramePr>
          <p:cNvPr id="196" name="Google Shape;196;gf748193315_1_484"/>
          <p:cNvGraphicFramePr/>
          <p:nvPr/>
        </p:nvGraphicFramePr>
        <p:xfrm>
          <a:off x="1498892" y="10339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{A5926910-B801-4425-AE4F-78D0FBE8715B}</a:tableStyleId>
              </a:tblPr>
              <a:tblGrid>
                <a:gridCol w="4707800"/>
                <a:gridCol w="4642800"/>
              </a:tblGrid>
              <a:tr h="523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i="1" lang="en-US" sz="1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Option A: Tracked Vehicle</a:t>
                      </a:r>
                      <a:endParaRPr b="1" i="1" sz="1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i="1" lang="en-US" sz="1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Option C: Fixed Wing UAV</a:t>
                      </a:r>
                      <a:endParaRPr b="1" i="1" sz="1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97675">
                <a:tc>
                  <a:txBody>
                    <a:bodyPr/>
                    <a:lstStyle/>
                    <a:p>
                      <a:pPr indent="-425450" lvl="0" marL="60960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-"/>
                      </a:pP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~$250 for 1:16 R/C</a:t>
                      </a:r>
                      <a:endParaRPr sz="1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25450" lvl="0" marL="60960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-"/>
                      </a:pPr>
                      <a:r>
                        <a:rPr lang="en-US" sz="1900" u="sng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Independent motor control</a:t>
                      </a: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for each track, off-road, nimble, cargo</a:t>
                      </a:r>
                      <a:endParaRPr sz="1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25450" lvl="0" marL="60960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-"/>
                      </a:pPr>
                      <a:r>
                        <a:rPr lang="en-US" sz="1900" u="sng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r>
                        <a:rPr lang="en-US" sz="1900" u="sng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urret control (camera view</a:t>
                      </a: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25450" lvl="0" marL="60960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-"/>
                      </a:pP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cargo limitations</a:t>
                      </a:r>
                      <a:endParaRPr sz="1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25450" lvl="0" marL="60960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-"/>
                      </a:pP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Best choice for LBV navigation</a:t>
                      </a:r>
                      <a:endParaRPr sz="19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254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-"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~$120 for consumer-grade UAV</a:t>
                      </a:r>
                      <a:endParaRPr sz="19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254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-"/>
                      </a:pPr>
                      <a:r>
                        <a:rPr lang="en-US" sz="1900" u="sng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topographical limitations</a:t>
                      </a:r>
                      <a:endParaRPr sz="19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254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-"/>
                      </a:pPr>
                      <a:r>
                        <a:rPr lang="en-US" sz="1900" u="sng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Superior camera view</a:t>
                      </a:r>
                      <a:endParaRPr sz="1900" u="sng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254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-"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 s</a:t>
                      </a: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peed and repeatable flight patterns</a:t>
                      </a:r>
                      <a:endParaRPr sz="1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254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-"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Up to 45 minute flight time </a:t>
                      </a:r>
                      <a:endParaRPr sz="19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254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-"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annot fly backwards or hover</a:t>
                      </a:r>
                      <a:endParaRPr sz="1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5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i="1" lang="en-US" sz="1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Option B: 4-Wheel 4X4 Vehicle</a:t>
                      </a:r>
                      <a:endParaRPr b="1" i="1" sz="1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b="1" i="1" lang="en-US" sz="1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Option D: Multi-Rotor Drone</a:t>
                      </a:r>
                      <a:endParaRPr b="1" i="1" sz="1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1900" marB="121900" marR="121900" marL="121900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51675">
                <a:tc>
                  <a:txBody>
                    <a:bodyPr/>
                    <a:lstStyle/>
                    <a:p>
                      <a:pPr indent="-425450" lvl="0" marL="60960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-"/>
                      </a:pP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$100-430</a:t>
                      </a:r>
                      <a:endParaRPr sz="1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25450" lvl="0" marL="60960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-"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decent </a:t>
                      </a: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off-road, speed</a:t>
                      </a:r>
                      <a:endParaRPr sz="1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25450" lvl="0" marL="60960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-"/>
                      </a:pP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maneuvers </a:t>
                      </a:r>
                      <a:r>
                        <a:rPr lang="en-US" sz="19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using </a:t>
                      </a: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two axles</a:t>
                      </a:r>
                      <a:endParaRPr sz="1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25450" lvl="0" marL="609600" marR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-"/>
                      </a:pP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cargo limitations, speed</a:t>
                      </a:r>
                      <a:endParaRPr sz="1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254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-"/>
                      </a:pP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~$300 for 7”</a:t>
                      </a:r>
                      <a:r>
                        <a:rPr lang="en-US" sz="19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quadcopter</a:t>
                      </a:r>
                      <a:endParaRPr sz="1900" u="none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254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-"/>
                      </a:pPr>
                      <a:r>
                        <a:rPr lang="en-US" sz="1900" u="sng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 topographical limitations</a:t>
                      </a:r>
                      <a:endParaRPr sz="1900" u="sng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254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-"/>
                      </a:pPr>
                      <a:r>
                        <a:rPr lang="en-US" sz="1900" u="sng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Superior camera view</a:t>
                      </a:r>
                      <a:endParaRPr sz="1900" u="sng" cap="none" strike="noStrike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254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-"/>
                      </a:pPr>
                      <a:r>
                        <a:rPr lang="en-US" sz="19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Best </a:t>
                      </a:r>
                      <a:r>
                        <a:rPr lang="en-US" sz="1900" u="sng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maneuverability</a:t>
                      </a:r>
                      <a:r>
                        <a:rPr lang="en-US" sz="19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hovering</a:t>
                      </a:r>
                      <a:endParaRPr sz="19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indent="-425450" lvl="0" marL="6096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900"/>
                        <a:buFont typeface="Calibri"/>
                        <a:buChar char="-"/>
                      </a:pPr>
                      <a:r>
                        <a:rPr lang="en-US" sz="190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10 - 20 minute average flight time</a:t>
                      </a:r>
                      <a:endParaRPr sz="1900">
                        <a:solidFill>
                          <a:schemeClr val="l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121900" marB="121900" marR="121900" marL="1219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97" name="Google Shape;197;gf748193315_1_4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2725" y="2247900"/>
            <a:ext cx="889347" cy="852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f748193315_1_484"/>
          <p:cNvPicPr preferRelativeResize="0"/>
          <p:nvPr/>
        </p:nvPicPr>
        <p:blipFill rotWithShape="1">
          <a:blip r:embed="rId4">
            <a:alphaModFix/>
          </a:blip>
          <a:srcRect b="39053" l="33712" r="30710" t="31056"/>
          <a:stretch/>
        </p:blipFill>
        <p:spPr>
          <a:xfrm flipH="1">
            <a:off x="92150" y="5296375"/>
            <a:ext cx="1299302" cy="61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f748193315_1_4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664350" y="1652550"/>
            <a:ext cx="3145699" cy="176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f748193315_1_48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52925" y="4533018"/>
            <a:ext cx="3145699" cy="1769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2021-10-19T14:22:08Z</dcterms:created>
  <dc:creator>Joshua Mutugi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